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37"/>
  </p:notesMasterIdLst>
  <p:handoutMasterIdLst>
    <p:handoutMasterId r:id="rId38"/>
  </p:handoutMasterIdLst>
  <p:sldIdLst>
    <p:sldId id="256" r:id="rId2"/>
    <p:sldId id="322" r:id="rId3"/>
    <p:sldId id="291" r:id="rId4"/>
    <p:sldId id="329" r:id="rId5"/>
    <p:sldId id="331" r:id="rId6"/>
    <p:sldId id="332" r:id="rId7"/>
    <p:sldId id="333" r:id="rId8"/>
    <p:sldId id="334" r:id="rId9"/>
    <p:sldId id="336" r:id="rId10"/>
    <p:sldId id="337" r:id="rId11"/>
    <p:sldId id="338" r:id="rId12"/>
    <p:sldId id="339" r:id="rId13"/>
    <p:sldId id="340" r:id="rId14"/>
    <p:sldId id="341" r:id="rId15"/>
    <p:sldId id="342" r:id="rId16"/>
    <p:sldId id="343" r:id="rId17"/>
    <p:sldId id="345" r:id="rId18"/>
    <p:sldId id="344" r:id="rId19"/>
    <p:sldId id="346" r:id="rId20"/>
    <p:sldId id="362" r:id="rId21"/>
    <p:sldId id="347" r:id="rId22"/>
    <p:sldId id="348" r:id="rId23"/>
    <p:sldId id="349" r:id="rId24"/>
    <p:sldId id="350" r:id="rId25"/>
    <p:sldId id="351" r:id="rId26"/>
    <p:sldId id="357" r:id="rId27"/>
    <p:sldId id="358" r:id="rId28"/>
    <p:sldId id="352" r:id="rId29"/>
    <p:sldId id="354" r:id="rId30"/>
    <p:sldId id="355" r:id="rId31"/>
    <p:sldId id="356" r:id="rId32"/>
    <p:sldId id="353" r:id="rId33"/>
    <p:sldId id="359" r:id="rId34"/>
    <p:sldId id="361" r:id="rId35"/>
    <p:sldId id="360" r:id="rId36"/>
  </p:sldIdLst>
  <p:sldSz cx="9144000" cy="6858000" type="screen4x3"/>
  <p:notesSz cx="6858000" cy="9144000"/>
  <p:defaultTextStyle>
    <a:defPPr>
      <a:defRPr lang="lt-L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onatas Vitkus" initials="DOVI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37303"/>
    <a:srgbClr val="FC8610"/>
    <a:srgbClr val="F3C27B"/>
    <a:srgbClr val="99FF66"/>
    <a:srgbClr val="92DCA5"/>
    <a:srgbClr val="93B2F1"/>
    <a:srgbClr val="F30D0D"/>
    <a:srgbClr val="66FF33"/>
    <a:srgbClr val="FF7C80"/>
    <a:srgbClr val="004B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13" autoAdjust="0"/>
    <p:restoredTop sz="95101" autoAdjust="0"/>
  </p:normalViewPr>
  <p:slideViewPr>
    <p:cSldViewPr>
      <p:cViewPr varScale="1">
        <p:scale>
          <a:sx n="70" d="100"/>
          <a:sy n="70" d="100"/>
        </p:scale>
        <p:origin x="132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422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lt-LT" dirty="0"/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lt-LT" dirty="0"/>
          </a:p>
        </p:txBody>
      </p:sp>
      <p:sp>
        <p:nvSpPr>
          <p:cNvPr id="809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lt-LT" dirty="0"/>
          </a:p>
        </p:txBody>
      </p:sp>
      <p:sp>
        <p:nvSpPr>
          <p:cNvPr id="809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BEACE19-71C3-43BF-9E48-13E16BB09EBC}" type="slidenum">
              <a:rPr lang="lt-LT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4467081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 dirty="0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663126-F37C-4B7D-A98B-9C83CF90D66B}" type="datetimeFigureOut">
              <a:rPr lang="lt-LT" smtClean="0"/>
              <a:pPr/>
              <a:t>2015-12-01</a:t>
            </a:fld>
            <a:endParaRPr lang="lt-LT" dirty="0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 dirty="0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 dirty="0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8E552E-D0B3-4ECD-A16C-0BE15954ACFA}" type="slidenum">
              <a:rPr lang="lt-LT" smtClean="0"/>
              <a:pPr/>
              <a:t>‹#›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71291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t-L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8E552E-D0B3-4ECD-A16C-0BE15954ACFA}" type="slidenum">
              <a:rPr lang="lt-LT" smtClean="0"/>
              <a:pPr/>
              <a:t>1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0090669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8E552E-D0B3-4ECD-A16C-0BE15954ACFA}" type="slidenum">
              <a:rPr lang="lt-LT" smtClean="0"/>
              <a:pPr/>
              <a:t>10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1964321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8E552E-D0B3-4ECD-A16C-0BE15954ACFA}" type="slidenum">
              <a:rPr lang="lt-LT" smtClean="0"/>
              <a:pPr/>
              <a:t>11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9211840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8E552E-D0B3-4ECD-A16C-0BE15954ACFA}" type="slidenum">
              <a:rPr lang="lt-LT" smtClean="0"/>
              <a:pPr/>
              <a:t>12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23931012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8E552E-D0B3-4ECD-A16C-0BE15954ACFA}" type="slidenum">
              <a:rPr lang="lt-LT" smtClean="0"/>
              <a:pPr/>
              <a:t>13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201880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8E552E-D0B3-4ECD-A16C-0BE15954ACFA}" type="slidenum">
              <a:rPr lang="lt-LT" smtClean="0"/>
              <a:pPr/>
              <a:t>14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1459170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8E552E-D0B3-4ECD-A16C-0BE15954ACFA}" type="slidenum">
              <a:rPr lang="lt-LT" smtClean="0"/>
              <a:pPr/>
              <a:t>15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5290352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8E552E-D0B3-4ECD-A16C-0BE15954ACFA}" type="slidenum">
              <a:rPr lang="lt-LT" smtClean="0"/>
              <a:pPr/>
              <a:t>16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7959416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8E552E-D0B3-4ECD-A16C-0BE15954ACFA}" type="slidenum">
              <a:rPr lang="lt-LT" smtClean="0"/>
              <a:pPr/>
              <a:t>17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1150078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8E552E-D0B3-4ECD-A16C-0BE15954ACFA}" type="slidenum">
              <a:rPr lang="lt-LT" smtClean="0"/>
              <a:pPr/>
              <a:t>18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1510249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8E552E-D0B3-4ECD-A16C-0BE15954ACFA}" type="slidenum">
              <a:rPr lang="lt-LT" smtClean="0"/>
              <a:pPr/>
              <a:t>19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70723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8E552E-D0B3-4ECD-A16C-0BE15954ACFA}" type="slidenum">
              <a:rPr lang="lt-LT" smtClean="0"/>
              <a:pPr/>
              <a:t>2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3878651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8E552E-D0B3-4ECD-A16C-0BE15954ACFA}" type="slidenum">
              <a:rPr lang="lt-LT" smtClean="0"/>
              <a:pPr/>
              <a:t>20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8138933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8E552E-D0B3-4ECD-A16C-0BE15954ACFA}" type="slidenum">
              <a:rPr lang="lt-LT" smtClean="0"/>
              <a:pPr/>
              <a:t>21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1553134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8E552E-D0B3-4ECD-A16C-0BE15954ACFA}" type="slidenum">
              <a:rPr lang="lt-LT" smtClean="0"/>
              <a:pPr/>
              <a:t>22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30544995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8E552E-D0B3-4ECD-A16C-0BE15954ACFA}" type="slidenum">
              <a:rPr lang="lt-LT" smtClean="0"/>
              <a:pPr/>
              <a:t>23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7871849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8E552E-D0B3-4ECD-A16C-0BE15954ACFA}" type="slidenum">
              <a:rPr lang="lt-LT" smtClean="0"/>
              <a:pPr/>
              <a:t>24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60221955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8E552E-D0B3-4ECD-A16C-0BE15954ACFA}" type="slidenum">
              <a:rPr lang="lt-LT" smtClean="0"/>
              <a:pPr/>
              <a:t>25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84436827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8E552E-D0B3-4ECD-A16C-0BE15954ACFA}" type="slidenum">
              <a:rPr lang="lt-LT" smtClean="0"/>
              <a:pPr/>
              <a:t>26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99055413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8E552E-D0B3-4ECD-A16C-0BE15954ACFA}" type="slidenum">
              <a:rPr lang="lt-LT" smtClean="0"/>
              <a:pPr/>
              <a:t>27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13051284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8E552E-D0B3-4ECD-A16C-0BE15954ACFA}" type="slidenum">
              <a:rPr lang="lt-LT" smtClean="0"/>
              <a:pPr/>
              <a:t>28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400637141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8E552E-D0B3-4ECD-A16C-0BE15954ACFA}" type="slidenum">
              <a:rPr lang="lt-LT" smtClean="0"/>
              <a:pPr/>
              <a:t>29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4075912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8E552E-D0B3-4ECD-A16C-0BE15954ACFA}" type="slidenum">
              <a:rPr lang="lt-LT" smtClean="0"/>
              <a:pPr/>
              <a:t>3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9130413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8E552E-D0B3-4ECD-A16C-0BE15954ACFA}" type="slidenum">
              <a:rPr lang="lt-LT" smtClean="0"/>
              <a:pPr/>
              <a:t>30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02590703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8E552E-D0B3-4ECD-A16C-0BE15954ACFA}" type="slidenum">
              <a:rPr lang="lt-LT" smtClean="0"/>
              <a:pPr/>
              <a:t>31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16030323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8E552E-D0B3-4ECD-A16C-0BE15954ACFA}" type="slidenum">
              <a:rPr lang="lt-LT" smtClean="0"/>
              <a:pPr/>
              <a:t>32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97616642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8E552E-D0B3-4ECD-A16C-0BE15954ACFA}" type="slidenum">
              <a:rPr lang="lt-LT" smtClean="0"/>
              <a:pPr/>
              <a:t>33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53985763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8E552E-D0B3-4ECD-A16C-0BE15954ACFA}" type="slidenum">
              <a:rPr lang="lt-LT" smtClean="0"/>
              <a:pPr/>
              <a:t>34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582849354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3A1212-8643-49E4-A8DA-4A9D499A8934}" type="slidenum">
              <a:rPr lang="lt-LT" smtClean="0"/>
              <a:pPr/>
              <a:t>35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594747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8E552E-D0B3-4ECD-A16C-0BE15954ACFA}" type="slidenum">
              <a:rPr lang="lt-LT" smtClean="0"/>
              <a:pPr/>
              <a:t>4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5835465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8E552E-D0B3-4ECD-A16C-0BE15954ACFA}" type="slidenum">
              <a:rPr lang="lt-LT" smtClean="0"/>
              <a:pPr/>
              <a:t>5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2737483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8E552E-D0B3-4ECD-A16C-0BE15954ACFA}" type="slidenum">
              <a:rPr lang="lt-LT" smtClean="0"/>
              <a:pPr/>
              <a:t>6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320958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8E552E-D0B3-4ECD-A16C-0BE15954ACFA}" type="slidenum">
              <a:rPr lang="lt-LT" smtClean="0"/>
              <a:pPr/>
              <a:t>7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28507742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8E552E-D0B3-4ECD-A16C-0BE15954ACFA}" type="slidenum">
              <a:rPr lang="lt-LT" smtClean="0"/>
              <a:pPr/>
              <a:t>8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13383506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t-L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8E552E-D0B3-4ECD-A16C-0BE15954ACFA}" type="slidenum">
              <a:rPr lang="lt-LT" smtClean="0"/>
              <a:pPr/>
              <a:t>9</a:t>
            </a:fld>
            <a:endParaRPr lang="lt-LT" dirty="0"/>
          </a:p>
        </p:txBody>
      </p:sp>
    </p:spTree>
    <p:extLst>
      <p:ext uri="{BB962C8B-B14F-4D97-AF65-F5344CB8AC3E}">
        <p14:creationId xmlns:p14="http://schemas.microsoft.com/office/powerpoint/2010/main" val="55766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403350" y="2420938"/>
            <a:ext cx="6400800" cy="792162"/>
          </a:xfrm>
        </p:spPr>
        <p:txBody>
          <a:bodyPr/>
          <a:lstStyle>
            <a:lvl1pPr>
              <a:defRPr/>
            </a:lvl1pPr>
          </a:lstStyle>
          <a:p>
            <a:r>
              <a:rPr lang="lt-LT"/>
              <a:t>Prezentacijos pavadinimas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549400" y="5013325"/>
            <a:ext cx="6032500" cy="1008063"/>
          </a:xfrm>
        </p:spPr>
        <p:txBody>
          <a:bodyPr/>
          <a:lstStyle>
            <a:lvl1pPr marL="0" indent="0" algn="ctr">
              <a:buFontTx/>
              <a:buNone/>
              <a:defRPr sz="1800" b="1"/>
            </a:lvl1pPr>
          </a:lstStyle>
          <a:p>
            <a:r>
              <a:rPr lang="lt-LT"/>
              <a:t>Jūsų pareigos, vardas, pavardė</a:t>
            </a:r>
          </a:p>
          <a:p>
            <a:endParaRPr lang="lt-LT"/>
          </a:p>
          <a:p>
            <a:r>
              <a:rPr lang="lt-LT"/>
              <a:t>Data</a:t>
            </a: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lt-LT" dirty="0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lt-LT" dirty="0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C976B75F-AF7A-46FE-9A70-6932CEEA05E2}" type="slidenum">
              <a:rPr lang="lt-LT"/>
              <a:pPr/>
              <a:t>‹#›</a:t>
            </a:fld>
            <a:endParaRPr lang="lt-LT" dirty="0"/>
          </a:p>
        </p:txBody>
      </p:sp>
      <p:pic>
        <p:nvPicPr>
          <p:cNvPr id="6174" name="Picture 6" descr="PPT_prezentacijos_grafika.wm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75" name="Picture 9" descr="PPT_prezentacijos_grafika_2.wm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740400"/>
            <a:ext cx="9144000" cy="111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t-LT" dirty="0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t-LT" dirty="0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13C004-3600-4A98-A35C-91F86F2A52F1}" type="slidenum">
              <a:rPr lang="lt-LT"/>
              <a:pPr/>
              <a:t>‹#›</a:t>
            </a:fld>
            <a:endParaRPr lang="lt-LT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6457950" y="1412875"/>
            <a:ext cx="1924050" cy="4073525"/>
          </a:xfrm>
        </p:spPr>
        <p:txBody>
          <a:bodyPr vert="eaVert"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685800" y="1412875"/>
            <a:ext cx="5619750" cy="4073525"/>
          </a:xfrm>
        </p:spPr>
        <p:txBody>
          <a:bodyPr vert="eaVert"/>
          <a:lstStyle/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t-LT" dirty="0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t-LT" dirty="0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135E1E-53D0-42A1-B226-001F60888D79}" type="slidenum">
              <a:rPr lang="lt-LT"/>
              <a:pPr/>
              <a:t>‹#›</a:t>
            </a:fld>
            <a:endParaRPr lang="lt-LT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Pavadinimas ir keturių stulpelių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 sz="quarter"/>
          </p:nvPr>
        </p:nvSpPr>
        <p:spPr>
          <a:xfrm>
            <a:off x="1331913" y="1412875"/>
            <a:ext cx="6408737" cy="647700"/>
          </a:xfrm>
        </p:spPr>
        <p:txBody>
          <a:bodyPr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quarter" idx="1"/>
          </p:nvPr>
        </p:nvSpPr>
        <p:spPr>
          <a:xfrm>
            <a:off x="685800" y="2420938"/>
            <a:ext cx="3771900" cy="1455737"/>
          </a:xfrm>
        </p:spPr>
        <p:txBody>
          <a:bodyPr/>
          <a:lstStyle/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quarter" idx="2"/>
          </p:nvPr>
        </p:nvSpPr>
        <p:spPr>
          <a:xfrm>
            <a:off x="4610100" y="2420938"/>
            <a:ext cx="3771900" cy="1455737"/>
          </a:xfrm>
        </p:spPr>
        <p:txBody>
          <a:bodyPr/>
          <a:lstStyle/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Turinio vietos rezervavimo ženklas 4"/>
          <p:cNvSpPr>
            <a:spLocks noGrp="1"/>
          </p:cNvSpPr>
          <p:nvPr>
            <p:ph sz="quarter" idx="3"/>
          </p:nvPr>
        </p:nvSpPr>
        <p:spPr>
          <a:xfrm>
            <a:off x="685800" y="4029075"/>
            <a:ext cx="3771900" cy="1457325"/>
          </a:xfrm>
        </p:spPr>
        <p:txBody>
          <a:bodyPr/>
          <a:lstStyle/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4610100" y="4029075"/>
            <a:ext cx="3771900" cy="1457325"/>
          </a:xfrm>
        </p:spPr>
        <p:txBody>
          <a:bodyPr/>
          <a:lstStyle/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>
          <a:xfrm>
            <a:off x="13716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lt-LT" dirty="0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>
          <a:xfrm>
            <a:off x="35560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lt-LT" dirty="0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>
          <a:xfrm>
            <a:off x="67183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90675F08-27EE-468C-8BA2-5DD47702E58F}" type="slidenum">
              <a:rPr lang="lt-LT"/>
              <a:pPr/>
              <a:t>‹#›</a:t>
            </a:fld>
            <a:endParaRPr lang="lt-LT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t-LT" dirty="0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t-LT" dirty="0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6E3C3B-CB31-41AB-A0C0-BDCF29C0FDDA}" type="slidenum">
              <a:rPr lang="lt-LT"/>
              <a:pPr/>
              <a:t>‹#›</a:t>
            </a:fld>
            <a:endParaRPr lang="lt-LT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t-LT" dirty="0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t-LT" dirty="0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A6BA50-9B68-4DD1-9448-379906201051}" type="slidenum">
              <a:rPr lang="lt-LT"/>
              <a:pPr/>
              <a:t>‹#›</a:t>
            </a:fld>
            <a:endParaRPr lang="lt-LT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685800" y="2420938"/>
            <a:ext cx="3771900" cy="30654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610100" y="2420938"/>
            <a:ext cx="3771900" cy="30654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t-LT" dirty="0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t-LT" dirty="0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CA306B-4073-4BCC-9B14-35F1C635DB58}" type="slidenum">
              <a:rPr lang="lt-LT"/>
              <a:pPr/>
              <a:t>‹#›</a:t>
            </a:fld>
            <a:endParaRPr lang="lt-LT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t-LT" dirty="0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t-LT" dirty="0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92D812-57D0-494A-AA1A-A1E7D9CC8E87}" type="slidenum">
              <a:rPr lang="lt-LT"/>
              <a:pPr/>
              <a:t>‹#›</a:t>
            </a:fld>
            <a:endParaRPr lang="lt-LT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t-LT" dirty="0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t-LT" dirty="0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59AC65-1F5A-4131-B93B-271D2894638D}" type="slidenum">
              <a:rPr lang="lt-LT"/>
              <a:pPr/>
              <a:t>‹#›</a:t>
            </a:fld>
            <a:endParaRPr lang="lt-LT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t-LT" dirty="0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t-LT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067CD4-3406-403E-96B9-3B13BA9504DF}" type="slidenum">
              <a:rPr lang="lt-LT"/>
              <a:pPr/>
              <a:t>‹#›</a:t>
            </a:fld>
            <a:endParaRPr lang="lt-L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  <a:endParaRPr lang="lt-LT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t-LT" dirty="0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t-LT" dirty="0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38CFFC-A572-4957-9022-50D1F0C2AF35}" type="slidenum">
              <a:rPr lang="lt-LT"/>
              <a:pPr/>
              <a:t>‹#›</a:t>
            </a:fld>
            <a:endParaRPr lang="lt-LT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lt-LT" smtClean="0"/>
              <a:t>Spustelėkite, jei norite keisite ruoš. pav. stilių</a:t>
            </a:r>
            <a:endParaRPr lang="lt-LT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t-LT" dirty="0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 smtClean="0"/>
              <a:t>Spustelėkite ruošinio teksto stiliams keisti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lt-LT" dirty="0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lt-LT" dirty="0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971F01-1D3F-4F39-8251-018D1FB127EE}" type="slidenum">
              <a:rPr lang="lt-LT"/>
              <a:pPr/>
              <a:t>‹#›</a:t>
            </a:fld>
            <a:endParaRPr lang="lt-LT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w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331913" y="1412875"/>
            <a:ext cx="640873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lt-LT" smtClean="0"/>
              <a:t>Antraštė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420938"/>
            <a:ext cx="7696200" cy="3065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lt-LT" smtClean="0"/>
              <a:t>Spustelėkite ruošinio teksto stiliams keisti</a:t>
            </a:r>
          </a:p>
          <a:p>
            <a:pPr lvl="1"/>
            <a:r>
              <a:rPr lang="lt-LT" smtClean="0"/>
              <a:t>Antras lygmuo</a:t>
            </a:r>
          </a:p>
          <a:p>
            <a:pPr lvl="2"/>
            <a:r>
              <a:rPr lang="lt-LT" smtClean="0"/>
              <a:t>Trečias lygmuo</a:t>
            </a:r>
          </a:p>
          <a:p>
            <a:pPr lvl="3"/>
            <a:r>
              <a:rPr lang="lt-LT" smtClean="0"/>
              <a:t>Ketvirtas lygmuo</a:t>
            </a:r>
          </a:p>
          <a:p>
            <a:pPr lvl="4"/>
            <a:r>
              <a:rPr lang="lt-LT" smtClean="0"/>
              <a:t>Penktas lygmuo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371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Comic Sans MS" pitchFamily="66" charset="0"/>
              </a:defRPr>
            </a:lvl1pPr>
          </a:lstStyle>
          <a:p>
            <a:endParaRPr lang="lt-LT" dirty="0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56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Comic Sans MS" pitchFamily="66" charset="0"/>
              </a:defRPr>
            </a:lvl1pPr>
          </a:lstStyle>
          <a:p>
            <a:endParaRPr lang="lt-LT" dirty="0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183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Comic Sans MS" pitchFamily="66" charset="0"/>
              </a:defRPr>
            </a:lvl1pPr>
          </a:lstStyle>
          <a:p>
            <a:fld id="{74FAF8C5-3B59-4A69-9EC0-C03ABD2A1494}" type="slidenum">
              <a:rPr lang="lt-LT"/>
              <a:pPr/>
              <a:t>‹#›</a:t>
            </a:fld>
            <a:endParaRPr lang="lt-LT" dirty="0"/>
          </a:p>
        </p:txBody>
      </p:sp>
      <p:pic>
        <p:nvPicPr>
          <p:cNvPr id="5173" name="Picture 6" descr="PPT_prezentacijos_grafika.wmf"/>
          <p:cNvPicPr>
            <a:picLocks noChangeAspect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0"/>
            <a:ext cx="9144000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74" name="Picture 9" descr="PPT_prezentacijos_grafika_2.wmf"/>
          <p:cNvPicPr>
            <a:picLocks noChangeAspect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5740400"/>
            <a:ext cx="9144000" cy="111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2800" b="1">
          <a:solidFill>
            <a:srgbClr val="004B7E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2800" b="1">
          <a:solidFill>
            <a:srgbClr val="004B7E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2800" b="1">
          <a:solidFill>
            <a:srgbClr val="004B7E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2800" b="1">
          <a:solidFill>
            <a:srgbClr val="004B7E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2800" b="1">
          <a:solidFill>
            <a:srgbClr val="004B7E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rgbClr val="004B7E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rgbClr val="004B7E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rgbClr val="004B7E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rgbClr val="004B7E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lt-L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71550" y="2276475"/>
            <a:ext cx="7561263" cy="936625"/>
          </a:xfrm>
        </p:spPr>
        <p:txBody>
          <a:bodyPr/>
          <a:lstStyle/>
          <a:p>
            <a:r>
              <a:rPr lang="lt-LT" dirty="0"/>
              <a:t>POLICIJOS INFORMACINIŲ IŠTEKLIŲ</a:t>
            </a:r>
            <a:br>
              <a:rPr lang="lt-LT" dirty="0"/>
            </a:br>
            <a:r>
              <a:rPr lang="lt-LT" dirty="0"/>
              <a:t>VALDYMAS</a:t>
            </a: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83568" y="3429000"/>
            <a:ext cx="7849245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ts val="0"/>
              </a:spcBef>
              <a:defRPr/>
            </a:pPr>
            <a:r>
              <a:rPr lang="lt-LT" dirty="0" smtClean="0">
                <a:solidFill>
                  <a:schemeClr val="bg1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Valstybinio </a:t>
            </a:r>
            <a:r>
              <a:rPr lang="lt-LT" dirty="0">
                <a:solidFill>
                  <a:schemeClr val="bg1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audito </a:t>
            </a:r>
            <a:r>
              <a:rPr lang="lt-LT" dirty="0" smtClean="0">
                <a:solidFill>
                  <a:schemeClr val="bg1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ataskaita</a:t>
            </a:r>
          </a:p>
          <a:p>
            <a:pPr algn="ctr">
              <a:spcBef>
                <a:spcPts val="0"/>
              </a:spcBef>
              <a:defRPr/>
            </a:pPr>
            <a:endParaRPr lang="lt-LT" dirty="0">
              <a:solidFill>
                <a:schemeClr val="bg1">
                  <a:lumMod val="50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spcBef>
                <a:spcPts val="0"/>
              </a:spcBef>
              <a:defRPr/>
            </a:pPr>
            <a:r>
              <a:rPr lang="it-IT" dirty="0" smtClean="0">
                <a:solidFill>
                  <a:schemeClr val="bg1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2015 </a:t>
            </a:r>
            <a:r>
              <a:rPr lang="it-IT" dirty="0">
                <a:solidFill>
                  <a:schemeClr val="bg1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m. lapkričio 5 d. </a:t>
            </a:r>
            <a:r>
              <a:rPr lang="it-IT" dirty="0" smtClean="0">
                <a:solidFill>
                  <a:schemeClr val="bg1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Nr</a:t>
            </a:r>
            <a:r>
              <a:rPr lang="it-IT" dirty="0">
                <a:solidFill>
                  <a:schemeClr val="bg1">
                    <a:lumMod val="50000"/>
                  </a:schemeClr>
                </a:solidFill>
                <a:latin typeface="Tahoma" pitchFamily="34" charset="0"/>
                <a:cs typeface="Tahoma" pitchFamily="34" charset="0"/>
              </a:rPr>
              <a:t>. VA-P-90-3-15</a:t>
            </a:r>
            <a:endParaRPr lang="it-IT" dirty="0" smtClean="0">
              <a:solidFill>
                <a:schemeClr val="bg1">
                  <a:lumMod val="50000"/>
                </a:schemeClr>
              </a:solidFill>
              <a:latin typeface="Tahoma" pitchFamily="34" charset="0"/>
              <a:cs typeface="Tahoma" pitchFamily="34" charset="0"/>
            </a:endParaRPr>
          </a:p>
          <a:p>
            <a:pPr algn="ctr">
              <a:spcBef>
                <a:spcPts val="0"/>
              </a:spcBef>
              <a:defRPr/>
            </a:pPr>
            <a:endParaRPr lang="lt-LT" dirty="0">
              <a:solidFill>
                <a:schemeClr val="bg1">
                  <a:lumMod val="50000"/>
                </a:schemeClr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549400" y="5589240"/>
            <a:ext cx="6032500" cy="864196"/>
          </a:xfrm>
        </p:spPr>
        <p:txBody>
          <a:bodyPr/>
          <a:lstStyle/>
          <a:p>
            <a:r>
              <a:rPr lang="lt-LT" sz="1600" dirty="0" smtClean="0"/>
              <a:t>Lietuvos Respublikos valstybės kontrolė</a:t>
            </a:r>
          </a:p>
          <a:p>
            <a:r>
              <a:rPr lang="lt-LT" sz="1600" dirty="0" smtClean="0"/>
              <a:t>Informacinių sistemų ir infrastruktūros audito departamentas  201</a:t>
            </a:r>
            <a:r>
              <a:rPr lang="en-US" sz="1600" dirty="0" smtClean="0"/>
              <a:t>5</a:t>
            </a:r>
            <a:r>
              <a:rPr lang="lt-LT" sz="1600" dirty="0" smtClean="0"/>
              <a:t>-</a:t>
            </a:r>
            <a:r>
              <a:rPr lang="en-US" sz="1600" dirty="0" smtClean="0"/>
              <a:t>12</a:t>
            </a:r>
            <a:r>
              <a:rPr lang="lt-LT" sz="1600" dirty="0" smtClean="0"/>
              <a:t>-</a:t>
            </a:r>
            <a:r>
              <a:rPr lang="en-US" sz="1600" dirty="0" smtClean="0"/>
              <a:t>02</a:t>
            </a:r>
            <a:endParaRPr lang="lt-LT" sz="1600" dirty="0" smtClean="0"/>
          </a:p>
          <a:p>
            <a:endParaRPr lang="lt-L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835696" y="1124744"/>
            <a:ext cx="7200800" cy="720725"/>
          </a:xfrm>
        </p:spPr>
        <p:txBody>
          <a:bodyPr/>
          <a:lstStyle/>
          <a:p>
            <a:pPr eaLnBrk="1" hangingPunct="1"/>
            <a:r>
              <a:rPr lang="lt-LT" dirty="0" smtClean="0"/>
              <a:t>Informacinių sistemų sauga </a:t>
            </a:r>
            <a:r>
              <a:rPr lang="lt-LT" dirty="0"/>
              <a:t>išvados –</a:t>
            </a:r>
            <a:r>
              <a:rPr lang="en-US" dirty="0" smtClean="0"/>
              <a:t> </a:t>
            </a:r>
            <a:r>
              <a:rPr lang="lt-LT" dirty="0" smtClean="0"/>
              <a:t>(2)</a:t>
            </a:r>
          </a:p>
        </p:txBody>
      </p:sp>
      <p:sp>
        <p:nvSpPr>
          <p:cNvPr id="10" name="Turinio vietos rezervavimo ženklas 5"/>
          <p:cNvSpPr>
            <a:spLocks noGrp="1"/>
          </p:cNvSpPr>
          <p:nvPr>
            <p:ph sz="half" idx="1"/>
          </p:nvPr>
        </p:nvSpPr>
        <p:spPr>
          <a:xfrm>
            <a:off x="395536" y="2348880"/>
            <a:ext cx="8496944" cy="4320479"/>
          </a:xfrm>
        </p:spPr>
        <p:txBody>
          <a:bodyPr/>
          <a:lstStyle/>
          <a:p>
            <a:pPr marL="0" indent="0">
              <a:buNone/>
            </a:pPr>
            <a:r>
              <a:rPr lang="lt-LT" dirty="0" smtClean="0"/>
              <a:t>3. Policijos </a:t>
            </a:r>
            <a:r>
              <a:rPr lang="lt-LT" dirty="0"/>
              <a:t>departamentas neužtikrina teisės aktuose ir procedūrose nustatytų reikalavimų </a:t>
            </a:r>
            <a:r>
              <a:rPr lang="lt-LT" dirty="0" smtClean="0"/>
              <a:t>dėl informacinių </a:t>
            </a:r>
            <a:r>
              <a:rPr lang="lt-LT" dirty="0"/>
              <a:t>išteklių saugos ir duomenų valdymo:</a:t>
            </a:r>
          </a:p>
          <a:p>
            <a:pPr marL="0" indent="0">
              <a:buNone/>
            </a:pPr>
            <a:r>
              <a:rPr lang="lt-LT" dirty="0" smtClean="0"/>
              <a:t>3.2. </a:t>
            </a:r>
            <a:r>
              <a:rPr lang="lt-LT" dirty="0"/>
              <a:t>Policijos departamente </a:t>
            </a:r>
            <a:r>
              <a:rPr lang="lt-LT" u="sng" dirty="0"/>
              <a:t>neatliekami duomenų atkūrimo bandymai iš atsarginių </a:t>
            </a:r>
            <a:r>
              <a:rPr lang="lt-LT" u="sng" dirty="0" smtClean="0"/>
              <a:t>duomenų kopijų</a:t>
            </a:r>
            <a:r>
              <a:rPr lang="lt-LT" dirty="0"/>
              <a:t>, duomenų kopijos saugomos toje pačioje patalpoje kaip ir tarnybinės stotys, o </a:t>
            </a:r>
            <a:r>
              <a:rPr lang="lt-LT" dirty="0" smtClean="0"/>
              <a:t>ši patalpa </a:t>
            </a:r>
            <a:r>
              <a:rPr lang="lt-LT" dirty="0"/>
              <a:t>neturi automatinės gaisro gesinimo sistemos, todėl saugos incidento atveju </a:t>
            </a:r>
            <a:r>
              <a:rPr lang="lt-LT" dirty="0" smtClean="0"/>
              <a:t>gali būti </a:t>
            </a:r>
            <a:r>
              <a:rPr lang="lt-LT" dirty="0"/>
              <a:t>negrįžtamai sugadinta techninė ir programinė tarnybinių stočių įranga, </a:t>
            </a:r>
            <a:r>
              <a:rPr lang="lt-LT" dirty="0" smtClean="0"/>
              <a:t>prarasti aktyviose </a:t>
            </a:r>
            <a:r>
              <a:rPr lang="lt-LT" dirty="0"/>
              <a:t>IS duomenų bazėse esantys duomenys, o kartu ir šių duomenų kopijos (1.3</a:t>
            </a:r>
            <a:r>
              <a:rPr lang="lt-LT" dirty="0" smtClean="0"/>
              <a:t>. 1.4 </a:t>
            </a:r>
            <a:r>
              <a:rPr lang="lt-LT" dirty="0"/>
              <a:t>poskyriai, 14,17 psl.).</a:t>
            </a:r>
            <a:endParaRPr lang="lt-LT" sz="2000" dirty="0"/>
          </a:p>
        </p:txBody>
      </p:sp>
      <p:sp>
        <p:nvSpPr>
          <p:cNvPr id="5" name="Rounded Rectangle 4"/>
          <p:cNvSpPr/>
          <p:nvPr/>
        </p:nvSpPr>
        <p:spPr>
          <a:xfrm>
            <a:off x="611560" y="1368477"/>
            <a:ext cx="1080120" cy="548355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rgbClr val="92D050"/>
              </a:gs>
              <a:gs pos="83000">
                <a:srgbClr val="92DCA5"/>
              </a:gs>
              <a:gs pos="100000">
                <a:srgbClr val="99FF66"/>
              </a:gs>
            </a:gsLst>
            <a:lin ang="5400000" scaled="1"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00B050"/>
                </a:solidFill>
              </a:rPr>
              <a:t>DS5</a:t>
            </a:r>
          </a:p>
        </p:txBody>
      </p:sp>
    </p:spTree>
    <p:extLst>
      <p:ext uri="{BB962C8B-B14F-4D97-AF65-F5344CB8AC3E}">
        <p14:creationId xmlns:p14="http://schemas.microsoft.com/office/powerpoint/2010/main" val="285683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835696" y="1124744"/>
            <a:ext cx="7200800" cy="720725"/>
          </a:xfrm>
        </p:spPr>
        <p:txBody>
          <a:bodyPr/>
          <a:lstStyle/>
          <a:p>
            <a:pPr eaLnBrk="1" hangingPunct="1"/>
            <a:r>
              <a:rPr lang="lt-LT" dirty="0" smtClean="0"/>
              <a:t>Informacinių sistemų sauga –</a:t>
            </a:r>
            <a:r>
              <a:rPr lang="en-US" dirty="0" smtClean="0"/>
              <a:t> </a:t>
            </a:r>
            <a:r>
              <a:rPr lang="lt-LT" dirty="0" smtClean="0"/>
              <a:t>išvados (3)</a:t>
            </a:r>
          </a:p>
        </p:txBody>
      </p:sp>
      <p:sp>
        <p:nvSpPr>
          <p:cNvPr id="10" name="Turinio vietos rezervavimo ženklas 5"/>
          <p:cNvSpPr>
            <a:spLocks noGrp="1"/>
          </p:cNvSpPr>
          <p:nvPr>
            <p:ph sz="half" idx="1"/>
          </p:nvPr>
        </p:nvSpPr>
        <p:spPr>
          <a:xfrm>
            <a:off x="395536" y="2348880"/>
            <a:ext cx="8496944" cy="4320479"/>
          </a:xfrm>
        </p:spPr>
        <p:txBody>
          <a:bodyPr/>
          <a:lstStyle/>
          <a:p>
            <a:pPr marL="0" indent="0">
              <a:buNone/>
            </a:pPr>
            <a:r>
              <a:rPr lang="lt-LT" dirty="0" smtClean="0"/>
              <a:t>3. Policijos </a:t>
            </a:r>
            <a:r>
              <a:rPr lang="lt-LT" dirty="0"/>
              <a:t>departamentas neužtikrina teisės aktuose ir procedūrose nustatytų reikalavimų </a:t>
            </a:r>
            <a:r>
              <a:rPr lang="lt-LT" dirty="0" smtClean="0"/>
              <a:t>dėl informacinių </a:t>
            </a:r>
            <a:r>
              <a:rPr lang="lt-LT" dirty="0"/>
              <a:t>išteklių saugos ir duomenų valdymo:</a:t>
            </a:r>
          </a:p>
          <a:p>
            <a:pPr marL="0" indent="0">
              <a:buNone/>
            </a:pPr>
            <a:r>
              <a:rPr lang="lt-LT" dirty="0"/>
              <a:t>3.3. Policijos departamentas </a:t>
            </a:r>
            <a:r>
              <a:rPr lang="lt-LT" u="sng" dirty="0"/>
              <a:t>neįsitikino, ar yra pasiruošęs atkurti valdomų IS ir registrų </a:t>
            </a:r>
            <a:r>
              <a:rPr lang="lt-LT" u="sng" dirty="0" smtClean="0"/>
              <a:t>veiklą </a:t>
            </a:r>
            <a:r>
              <a:rPr lang="lt-LT" dirty="0" smtClean="0"/>
              <a:t>per </a:t>
            </a:r>
            <a:r>
              <a:rPr lang="lt-LT" dirty="0"/>
              <a:t>laikotarpį, kuris </a:t>
            </a:r>
            <a:r>
              <a:rPr lang="lt-LT" dirty="0" smtClean="0"/>
              <a:t>neturėtų neigiamos </a:t>
            </a:r>
            <a:r>
              <a:rPr lang="lt-LT" dirty="0"/>
              <a:t>įtakos departamento ir susijusių </a:t>
            </a:r>
            <a:r>
              <a:rPr lang="lt-LT" dirty="0" smtClean="0"/>
              <a:t>institucijų funkcijų </a:t>
            </a:r>
            <a:r>
              <a:rPr lang="lt-LT" dirty="0"/>
              <a:t>įgyvendinimui, nes departamento veiklos tęstinumo valdymo </a:t>
            </a:r>
            <a:r>
              <a:rPr lang="lt-LT" dirty="0" smtClean="0"/>
              <a:t>planas neatnaujintas </a:t>
            </a:r>
            <a:r>
              <a:rPr lang="lt-LT" dirty="0"/>
              <a:t>ir neišbandytas (1.3 poskyris, 15 psl.).</a:t>
            </a:r>
            <a:endParaRPr lang="lt-LT" sz="2000" dirty="0"/>
          </a:p>
        </p:txBody>
      </p:sp>
      <p:sp>
        <p:nvSpPr>
          <p:cNvPr id="5" name="Rounded Rectangle 4"/>
          <p:cNvSpPr/>
          <p:nvPr/>
        </p:nvSpPr>
        <p:spPr>
          <a:xfrm>
            <a:off x="611560" y="1368477"/>
            <a:ext cx="1080120" cy="548355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rgbClr val="92D050"/>
              </a:gs>
              <a:gs pos="83000">
                <a:srgbClr val="92DCA5"/>
              </a:gs>
              <a:gs pos="100000">
                <a:srgbClr val="99FF66"/>
              </a:gs>
            </a:gsLst>
            <a:lin ang="5400000" scaled="1"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00B050"/>
                </a:solidFill>
              </a:rPr>
              <a:t>DS5</a:t>
            </a:r>
          </a:p>
        </p:txBody>
      </p:sp>
    </p:spTree>
    <p:extLst>
      <p:ext uri="{BB962C8B-B14F-4D97-AF65-F5344CB8AC3E}">
        <p14:creationId xmlns:p14="http://schemas.microsoft.com/office/powerpoint/2010/main" val="149044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347864" y="1484139"/>
            <a:ext cx="5544616" cy="720725"/>
          </a:xfrm>
        </p:spPr>
        <p:txBody>
          <a:bodyPr/>
          <a:lstStyle/>
          <a:p>
            <a:pPr eaLnBrk="1" hangingPunct="1"/>
            <a:r>
              <a:rPr lang="lt-LT" dirty="0" smtClean="0"/>
              <a:t>Duomenų valdymas ir IS sauga –</a:t>
            </a:r>
            <a:r>
              <a:rPr lang="en-US" dirty="0" smtClean="0"/>
              <a:t> </a:t>
            </a:r>
            <a:r>
              <a:rPr lang="lt-LT" dirty="0" smtClean="0"/>
              <a:t>išvados (4)</a:t>
            </a:r>
          </a:p>
        </p:txBody>
      </p:sp>
      <p:sp>
        <p:nvSpPr>
          <p:cNvPr id="10" name="Turinio vietos rezervavimo ženklas 5"/>
          <p:cNvSpPr>
            <a:spLocks noGrp="1"/>
          </p:cNvSpPr>
          <p:nvPr>
            <p:ph sz="half" idx="1"/>
          </p:nvPr>
        </p:nvSpPr>
        <p:spPr>
          <a:xfrm>
            <a:off x="395536" y="2348880"/>
            <a:ext cx="8496944" cy="4320479"/>
          </a:xfrm>
        </p:spPr>
        <p:txBody>
          <a:bodyPr/>
          <a:lstStyle/>
          <a:p>
            <a:pPr marL="0" indent="0">
              <a:buNone/>
            </a:pPr>
            <a:r>
              <a:rPr lang="lt-LT" dirty="0" smtClean="0"/>
              <a:t>3. Policijos </a:t>
            </a:r>
            <a:r>
              <a:rPr lang="lt-LT" dirty="0"/>
              <a:t>departamentas neužtikrina teisės aktuose ir procedūrose nustatytų reikalavimų </a:t>
            </a:r>
            <a:r>
              <a:rPr lang="lt-LT" dirty="0" smtClean="0"/>
              <a:t>dėl informacinių </a:t>
            </a:r>
            <a:r>
              <a:rPr lang="lt-LT" dirty="0"/>
              <a:t>išteklių saugos ir duomenų valdymo:</a:t>
            </a:r>
          </a:p>
          <a:p>
            <a:pPr marL="0" indent="0">
              <a:buNone/>
            </a:pPr>
            <a:r>
              <a:rPr lang="lt-LT" dirty="0" smtClean="0"/>
              <a:t>3.4. Policijos departamentas įgyvendina ne visas technines ir organizacines </a:t>
            </a:r>
            <a:r>
              <a:rPr lang="lt-LT" u="sng" dirty="0" smtClean="0"/>
              <a:t>asmens duomenų saugumo priemones tvarkant duomenis automatizuotu būdu</a:t>
            </a:r>
            <a:r>
              <a:rPr lang="lt-LT" dirty="0" smtClean="0"/>
              <a:t>, neorganizuoja mokymų </a:t>
            </a:r>
            <a:r>
              <a:rPr lang="pt-BR" dirty="0" smtClean="0"/>
              <a:t>duomenų tvarkymo teisėtumo ir informacijos saugos klausimais, todėl tvarkant</a:t>
            </a:r>
            <a:r>
              <a:rPr lang="lt-LT" dirty="0" smtClean="0"/>
              <a:t> duomenis neužtikrinamas elektroninės informacijos konfidencialumas ir asmens </a:t>
            </a:r>
            <a:r>
              <a:rPr lang="lt-LT" dirty="0"/>
              <a:t>duomenų apsauga nuo atsitiktinio ar neteisėto sunaikinimo, atskleidimo (1.3, 1.4 </a:t>
            </a:r>
            <a:r>
              <a:rPr lang="lt-LT" dirty="0" smtClean="0"/>
              <a:t>poskyriai,15</a:t>
            </a:r>
            <a:r>
              <a:rPr lang="lt-LT" dirty="0"/>
              <a:t>, 18 psl.).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11560" y="1368477"/>
            <a:ext cx="1080120" cy="548355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rgbClr val="92D050"/>
              </a:gs>
              <a:gs pos="83000">
                <a:srgbClr val="92DCA5"/>
              </a:gs>
              <a:gs pos="100000">
                <a:srgbClr val="99FF66"/>
              </a:gs>
            </a:gsLst>
            <a:lin ang="5400000" scaled="1"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00B050"/>
                </a:solidFill>
              </a:rPr>
              <a:t>DS5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835696" y="1368477"/>
            <a:ext cx="1080120" cy="548355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rgbClr val="92D050"/>
              </a:gs>
              <a:gs pos="83000">
                <a:srgbClr val="92DCA5"/>
              </a:gs>
              <a:gs pos="100000">
                <a:srgbClr val="99FF66"/>
              </a:gs>
            </a:gsLst>
            <a:lin ang="5400000" scaled="1"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00B050"/>
                </a:solidFill>
              </a:rPr>
              <a:t>DS11</a:t>
            </a:r>
          </a:p>
        </p:txBody>
      </p:sp>
    </p:spTree>
    <p:extLst>
      <p:ext uri="{BB962C8B-B14F-4D97-AF65-F5344CB8AC3E}">
        <p14:creationId xmlns:p14="http://schemas.microsoft.com/office/powerpoint/2010/main" val="129718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712" y="1484139"/>
            <a:ext cx="6912768" cy="720725"/>
          </a:xfrm>
        </p:spPr>
        <p:txBody>
          <a:bodyPr/>
          <a:lstStyle/>
          <a:p>
            <a:pPr eaLnBrk="1" hangingPunct="1"/>
            <a:r>
              <a:rPr lang="lt-LT" dirty="0" smtClean="0"/>
              <a:t>Informacinių sistemų sauga – rekomendacijos (1)</a:t>
            </a:r>
          </a:p>
        </p:txBody>
      </p:sp>
      <p:sp>
        <p:nvSpPr>
          <p:cNvPr id="10" name="Turinio vietos rezervavimo ženklas 5"/>
          <p:cNvSpPr>
            <a:spLocks noGrp="1"/>
          </p:cNvSpPr>
          <p:nvPr>
            <p:ph sz="half" idx="1"/>
          </p:nvPr>
        </p:nvSpPr>
        <p:spPr>
          <a:xfrm>
            <a:off x="395536" y="2348880"/>
            <a:ext cx="8496944" cy="4320479"/>
          </a:xfrm>
        </p:spPr>
        <p:txBody>
          <a:bodyPr/>
          <a:lstStyle/>
          <a:p>
            <a:pPr marL="0" indent="0">
              <a:buNone/>
            </a:pPr>
            <a:r>
              <a:rPr lang="lt-LT" dirty="0" smtClean="0"/>
              <a:t>3. </a:t>
            </a:r>
            <a:r>
              <a:rPr lang="lt-LT" dirty="0"/>
              <a:t>Siekiant užtikrinti valdomų informacinių išteklių saugą: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lt-LT" dirty="0"/>
              <a:t>3.1. Atlikti visų Policijos departamento valdomų informacinių išteklių </a:t>
            </a:r>
            <a:r>
              <a:rPr lang="lt-LT" u="sng" dirty="0"/>
              <a:t>periodišką </a:t>
            </a:r>
            <a:r>
              <a:rPr lang="lt-LT" u="sng" dirty="0" smtClean="0"/>
              <a:t>saugos atitikties </a:t>
            </a:r>
            <a:r>
              <a:rPr lang="lt-LT" u="sng" dirty="0"/>
              <a:t>vertinimą </a:t>
            </a:r>
            <a:r>
              <a:rPr lang="lt-LT" dirty="0"/>
              <a:t>ir užtikrinti nustatytų trūkumų šalinimo kontrolę (3.1 išvada</a:t>
            </a:r>
            <a:r>
              <a:rPr lang="lt-LT" dirty="0" smtClean="0"/>
              <a:t>)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(</a:t>
            </a:r>
            <a:r>
              <a:rPr lang="lt-LT" dirty="0">
                <a:solidFill>
                  <a:srgbClr val="FF0000"/>
                </a:solidFill>
              </a:rPr>
              <a:t>2016-12-21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  <a:endParaRPr lang="lt-LT" dirty="0">
              <a:solidFill>
                <a:srgbClr val="FF0000"/>
              </a:solidFill>
            </a:endParaRPr>
          </a:p>
          <a:p>
            <a:pPr marL="0" indent="0">
              <a:spcBef>
                <a:spcPts val="1800"/>
              </a:spcBef>
              <a:buNone/>
            </a:pPr>
            <a:r>
              <a:rPr lang="lt-LT" dirty="0"/>
              <a:t>3.2. Tobulinti rizikos valdymo procesą, laikytis departamento galimų grėsmių ir </a:t>
            </a:r>
            <a:r>
              <a:rPr lang="lt-LT" dirty="0" smtClean="0"/>
              <a:t>rizikų policijos </a:t>
            </a:r>
            <a:r>
              <a:rPr lang="lt-LT" dirty="0"/>
              <a:t>IS analizavimo, stebėjimo ir vertinimo procedūrų aprašo ir </a:t>
            </a:r>
            <a:r>
              <a:rPr lang="lt-LT" u="sng" dirty="0"/>
              <a:t>užtikrinti </a:t>
            </a:r>
            <a:r>
              <a:rPr lang="lt-LT" u="sng" dirty="0" smtClean="0"/>
              <a:t>nustatytos rizikos </a:t>
            </a:r>
            <a:r>
              <a:rPr lang="lt-LT" u="sng" dirty="0"/>
              <a:t>mažinimo priemonių įgyvendinimą </a:t>
            </a:r>
            <a:r>
              <a:rPr lang="lt-LT" dirty="0"/>
              <a:t>(3.1 išvada</a:t>
            </a:r>
            <a:r>
              <a:rPr lang="lt-LT" dirty="0" smtClean="0"/>
              <a:t>)</a:t>
            </a:r>
            <a:r>
              <a:rPr lang="en-US" dirty="0" smtClean="0"/>
              <a:t> </a:t>
            </a:r>
            <a:r>
              <a:rPr lang="en-US" dirty="0">
                <a:solidFill>
                  <a:srgbClr val="FF0000"/>
                </a:solidFill>
              </a:rPr>
              <a:t>(</a:t>
            </a:r>
            <a:r>
              <a:rPr lang="lt-LT" dirty="0" smtClean="0">
                <a:solidFill>
                  <a:srgbClr val="FF0000"/>
                </a:solidFill>
              </a:rPr>
              <a:t>2016-</a:t>
            </a:r>
            <a:r>
              <a:rPr lang="en-US" dirty="0" smtClean="0">
                <a:solidFill>
                  <a:srgbClr val="FF0000"/>
                </a:solidFill>
              </a:rPr>
              <a:t>04</a:t>
            </a:r>
            <a:r>
              <a:rPr lang="lt-LT" dirty="0" smtClean="0">
                <a:solidFill>
                  <a:srgbClr val="FF0000"/>
                </a:solidFill>
              </a:rPr>
              <a:t>-</a:t>
            </a:r>
            <a:r>
              <a:rPr lang="en-US" dirty="0" smtClean="0">
                <a:solidFill>
                  <a:srgbClr val="FF0000"/>
                </a:solidFill>
              </a:rPr>
              <a:t>0</a:t>
            </a:r>
            <a:r>
              <a:rPr lang="lt-LT" dirty="0" smtClean="0">
                <a:solidFill>
                  <a:srgbClr val="FF0000"/>
                </a:solidFill>
              </a:rPr>
              <a:t>1</a:t>
            </a:r>
            <a:r>
              <a:rPr lang="en-US" dirty="0">
                <a:solidFill>
                  <a:srgbClr val="FF0000"/>
                </a:solidFill>
              </a:rPr>
              <a:t>)</a:t>
            </a:r>
            <a:endParaRPr lang="lt-LT" dirty="0"/>
          </a:p>
        </p:txBody>
      </p:sp>
      <p:sp>
        <p:nvSpPr>
          <p:cNvPr id="5" name="Rounded Rectangle 4"/>
          <p:cNvSpPr/>
          <p:nvPr/>
        </p:nvSpPr>
        <p:spPr>
          <a:xfrm>
            <a:off x="611560" y="1368477"/>
            <a:ext cx="1080120" cy="548355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rgbClr val="92D050"/>
              </a:gs>
              <a:gs pos="83000">
                <a:srgbClr val="92DCA5"/>
              </a:gs>
              <a:gs pos="100000">
                <a:srgbClr val="99FF66"/>
              </a:gs>
            </a:gsLst>
            <a:lin ang="5400000" scaled="1"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00B050"/>
                </a:solidFill>
              </a:rPr>
              <a:t>DS5</a:t>
            </a:r>
          </a:p>
        </p:txBody>
      </p:sp>
    </p:spTree>
    <p:extLst>
      <p:ext uri="{BB962C8B-B14F-4D97-AF65-F5344CB8AC3E}">
        <p14:creationId xmlns:p14="http://schemas.microsoft.com/office/powerpoint/2010/main" val="3984695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712" y="1484139"/>
            <a:ext cx="6912768" cy="720725"/>
          </a:xfrm>
        </p:spPr>
        <p:txBody>
          <a:bodyPr/>
          <a:lstStyle/>
          <a:p>
            <a:pPr eaLnBrk="1" hangingPunct="1"/>
            <a:r>
              <a:rPr lang="lt-LT" dirty="0" smtClean="0"/>
              <a:t>Informacinių sistemų sauga – rekomendacijos (2)</a:t>
            </a:r>
          </a:p>
        </p:txBody>
      </p:sp>
      <p:sp>
        <p:nvSpPr>
          <p:cNvPr id="10" name="Turinio vietos rezervavimo ženklas 5"/>
          <p:cNvSpPr>
            <a:spLocks noGrp="1"/>
          </p:cNvSpPr>
          <p:nvPr>
            <p:ph sz="half" idx="1"/>
          </p:nvPr>
        </p:nvSpPr>
        <p:spPr>
          <a:xfrm>
            <a:off x="395536" y="2348880"/>
            <a:ext cx="8496944" cy="4320479"/>
          </a:xfrm>
        </p:spPr>
        <p:txBody>
          <a:bodyPr/>
          <a:lstStyle/>
          <a:p>
            <a:pPr marL="0" indent="0">
              <a:buNone/>
            </a:pPr>
            <a:r>
              <a:rPr lang="lt-LT" dirty="0" smtClean="0"/>
              <a:t>3. </a:t>
            </a:r>
            <a:r>
              <a:rPr lang="lt-LT" dirty="0"/>
              <a:t>Siekiant užtikrinti valdomų informacinių išteklių saugą: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lt-LT" dirty="0"/>
              <a:t>3.3. </a:t>
            </a:r>
            <a:r>
              <a:rPr lang="lt-LT" u="sng" dirty="0"/>
              <a:t>Suderinti atsarginių duomenų kopijų saugojimo bei duomenų atkūrimo tvarką ir </a:t>
            </a:r>
            <a:r>
              <a:rPr lang="lt-LT" u="sng" dirty="0" smtClean="0"/>
              <a:t>planus su </a:t>
            </a:r>
            <a:r>
              <a:rPr lang="lt-LT" u="sng" dirty="0"/>
              <a:t>Vidaus reikalų ministerija</a:t>
            </a:r>
            <a:r>
              <a:rPr lang="lt-LT" dirty="0"/>
              <a:t>, atsižvelgiant į Valstybės informacinių </a:t>
            </a:r>
            <a:r>
              <a:rPr lang="lt-LT" dirty="0" smtClean="0"/>
              <a:t>išteklių infrastruktūros </a:t>
            </a:r>
            <a:r>
              <a:rPr lang="lt-LT" dirty="0"/>
              <a:t>konsolidavimo darbų sąrašą (3.2 išvada</a:t>
            </a:r>
            <a:r>
              <a:rPr lang="lt-LT" dirty="0" smtClean="0"/>
              <a:t>)</a:t>
            </a:r>
            <a:r>
              <a:rPr lang="en-US" dirty="0" smtClean="0"/>
              <a:t> </a:t>
            </a:r>
            <a:r>
              <a:rPr lang="en-US" dirty="0">
                <a:solidFill>
                  <a:srgbClr val="FF0000"/>
                </a:solidFill>
              </a:rPr>
              <a:t>(</a:t>
            </a:r>
            <a:r>
              <a:rPr lang="lt-LT" dirty="0">
                <a:solidFill>
                  <a:srgbClr val="FF0000"/>
                </a:solidFill>
              </a:rPr>
              <a:t>2016-</a:t>
            </a:r>
            <a:r>
              <a:rPr lang="en-US" dirty="0" smtClean="0">
                <a:solidFill>
                  <a:srgbClr val="FF0000"/>
                </a:solidFill>
              </a:rPr>
              <a:t>03</a:t>
            </a:r>
            <a:r>
              <a:rPr lang="lt-LT" dirty="0" smtClean="0">
                <a:solidFill>
                  <a:srgbClr val="FF0000"/>
                </a:solidFill>
              </a:rPr>
              <a:t>-</a:t>
            </a:r>
            <a:r>
              <a:rPr lang="en-US" dirty="0">
                <a:solidFill>
                  <a:srgbClr val="FF0000"/>
                </a:solidFill>
              </a:rPr>
              <a:t>0</a:t>
            </a:r>
            <a:r>
              <a:rPr lang="lt-LT" dirty="0">
                <a:solidFill>
                  <a:srgbClr val="FF0000"/>
                </a:solidFill>
              </a:rPr>
              <a:t>1</a:t>
            </a:r>
            <a:r>
              <a:rPr lang="en-US" dirty="0">
                <a:solidFill>
                  <a:srgbClr val="FF0000"/>
                </a:solidFill>
              </a:rPr>
              <a:t>)</a:t>
            </a:r>
            <a:endParaRPr lang="lt-LT" dirty="0"/>
          </a:p>
          <a:p>
            <a:pPr marL="0" indent="0">
              <a:spcBef>
                <a:spcPts val="1800"/>
              </a:spcBef>
              <a:buNone/>
            </a:pPr>
            <a:r>
              <a:rPr lang="lt-LT" dirty="0"/>
              <a:t>3.4. </a:t>
            </a:r>
            <a:r>
              <a:rPr lang="lt-LT" u="sng" dirty="0"/>
              <a:t>Atnaujinti departamento IS veiklos tęstinumo valdymo planą</a:t>
            </a:r>
            <a:r>
              <a:rPr lang="lt-LT" dirty="0"/>
              <a:t> </a:t>
            </a:r>
            <a:r>
              <a:rPr lang="en-US" dirty="0">
                <a:solidFill>
                  <a:srgbClr val="FF0000"/>
                </a:solidFill>
              </a:rPr>
              <a:t>(</a:t>
            </a:r>
            <a:r>
              <a:rPr lang="lt-LT" dirty="0">
                <a:solidFill>
                  <a:srgbClr val="FF0000"/>
                </a:solidFill>
              </a:rPr>
              <a:t>2016-</a:t>
            </a:r>
            <a:r>
              <a:rPr lang="en-US" dirty="0" smtClean="0">
                <a:solidFill>
                  <a:srgbClr val="FF0000"/>
                </a:solidFill>
              </a:rPr>
              <a:t>02</a:t>
            </a:r>
            <a:r>
              <a:rPr lang="lt-LT" dirty="0" smtClean="0">
                <a:solidFill>
                  <a:srgbClr val="FF0000"/>
                </a:solidFill>
              </a:rPr>
              <a:t>-</a:t>
            </a:r>
            <a:r>
              <a:rPr lang="en-US" dirty="0" smtClean="0">
                <a:solidFill>
                  <a:srgbClr val="FF0000"/>
                </a:solidFill>
              </a:rPr>
              <a:t>01) </a:t>
            </a:r>
            <a:r>
              <a:rPr lang="lt-LT" u="sng" dirty="0" smtClean="0"/>
              <a:t>ir </a:t>
            </a:r>
            <a:r>
              <a:rPr lang="lt-LT" u="sng" dirty="0"/>
              <a:t>jį išbandyti </a:t>
            </a:r>
            <a:r>
              <a:rPr lang="lt-LT" dirty="0"/>
              <a:t>(3.3 išvada</a:t>
            </a:r>
            <a:r>
              <a:rPr lang="lt-LT" dirty="0" smtClean="0"/>
              <a:t>)</a:t>
            </a:r>
            <a:r>
              <a:rPr lang="en-US" dirty="0" smtClean="0"/>
              <a:t> </a:t>
            </a:r>
            <a:r>
              <a:rPr lang="en-US" dirty="0">
                <a:solidFill>
                  <a:srgbClr val="FF0000"/>
                </a:solidFill>
              </a:rPr>
              <a:t>(</a:t>
            </a:r>
            <a:r>
              <a:rPr lang="lt-LT" dirty="0">
                <a:solidFill>
                  <a:srgbClr val="FF0000"/>
                </a:solidFill>
              </a:rPr>
              <a:t>2016-</a:t>
            </a:r>
            <a:r>
              <a:rPr lang="en-US" dirty="0" smtClean="0">
                <a:solidFill>
                  <a:srgbClr val="FF0000"/>
                </a:solidFill>
              </a:rPr>
              <a:t>06</a:t>
            </a:r>
            <a:r>
              <a:rPr lang="lt-LT" dirty="0" smtClean="0">
                <a:solidFill>
                  <a:srgbClr val="FF0000"/>
                </a:solidFill>
              </a:rPr>
              <a:t>-</a:t>
            </a:r>
            <a:r>
              <a:rPr lang="en-US" dirty="0" smtClean="0">
                <a:solidFill>
                  <a:srgbClr val="FF0000"/>
                </a:solidFill>
              </a:rPr>
              <a:t>30)</a:t>
            </a:r>
            <a:endParaRPr lang="lt-LT" dirty="0"/>
          </a:p>
        </p:txBody>
      </p:sp>
      <p:sp>
        <p:nvSpPr>
          <p:cNvPr id="5" name="Rounded Rectangle 4"/>
          <p:cNvSpPr/>
          <p:nvPr/>
        </p:nvSpPr>
        <p:spPr>
          <a:xfrm>
            <a:off x="611560" y="1368477"/>
            <a:ext cx="1080120" cy="548355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rgbClr val="92D050"/>
              </a:gs>
              <a:gs pos="83000">
                <a:srgbClr val="92DCA5"/>
              </a:gs>
              <a:gs pos="100000">
                <a:srgbClr val="99FF66"/>
              </a:gs>
            </a:gsLst>
            <a:lin ang="5400000" scaled="1"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00B050"/>
                </a:solidFill>
              </a:rPr>
              <a:t>DS5</a:t>
            </a:r>
          </a:p>
        </p:txBody>
      </p:sp>
    </p:spTree>
    <p:extLst>
      <p:ext uri="{BB962C8B-B14F-4D97-AF65-F5344CB8AC3E}">
        <p14:creationId xmlns:p14="http://schemas.microsoft.com/office/powerpoint/2010/main" val="309179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835696" y="1196752"/>
            <a:ext cx="7308304" cy="720725"/>
          </a:xfrm>
        </p:spPr>
        <p:txBody>
          <a:bodyPr/>
          <a:lstStyle/>
          <a:p>
            <a:pPr eaLnBrk="1" hangingPunct="1"/>
            <a:r>
              <a:rPr lang="lt-LT" dirty="0" smtClean="0"/>
              <a:t>Duomenų valdymas – rekomendacijos (3)</a:t>
            </a:r>
          </a:p>
        </p:txBody>
      </p:sp>
      <p:sp>
        <p:nvSpPr>
          <p:cNvPr id="10" name="Turinio vietos rezervavimo ženklas 5"/>
          <p:cNvSpPr>
            <a:spLocks noGrp="1"/>
          </p:cNvSpPr>
          <p:nvPr>
            <p:ph sz="half" idx="1"/>
          </p:nvPr>
        </p:nvSpPr>
        <p:spPr>
          <a:xfrm>
            <a:off x="107504" y="2060849"/>
            <a:ext cx="8928992" cy="4320479"/>
          </a:xfrm>
        </p:spPr>
        <p:txBody>
          <a:bodyPr/>
          <a:lstStyle/>
          <a:p>
            <a:pPr marL="0" indent="0">
              <a:buNone/>
            </a:pPr>
            <a:r>
              <a:rPr lang="lt-LT" sz="2200" dirty="0" smtClean="0"/>
              <a:t>3. </a:t>
            </a:r>
            <a:r>
              <a:rPr lang="lt-LT" sz="2200" dirty="0"/>
              <a:t>Siekiant užtikrinti valdomų informacinių išteklių saugą:</a:t>
            </a:r>
          </a:p>
          <a:p>
            <a:pPr marL="0" indent="0">
              <a:spcBef>
                <a:spcPts val="1500"/>
              </a:spcBef>
              <a:buNone/>
            </a:pPr>
            <a:r>
              <a:rPr lang="lt-LT" sz="2200" dirty="0"/>
              <a:t>3.5. Periodiškai </a:t>
            </a:r>
            <a:r>
              <a:rPr lang="lt-LT" sz="2200" u="sng" dirty="0"/>
              <a:t>organizuoti darbuotojų mokymus </a:t>
            </a:r>
            <a:r>
              <a:rPr lang="lt-LT" sz="2200" dirty="0"/>
              <a:t>duomenų tvarkymo teisėtumo ir </a:t>
            </a:r>
            <a:r>
              <a:rPr lang="pt-BR" sz="2200" dirty="0"/>
              <a:t>informacijos saugos klausimais (3.4 išvada</a:t>
            </a:r>
            <a:r>
              <a:rPr lang="pt-BR" sz="2200" dirty="0" smtClean="0"/>
              <a:t>)</a:t>
            </a:r>
            <a:r>
              <a:rPr lang="en-US" sz="2200" dirty="0"/>
              <a:t> </a:t>
            </a:r>
            <a:r>
              <a:rPr lang="en-US" sz="2200" dirty="0">
                <a:solidFill>
                  <a:srgbClr val="FF0000"/>
                </a:solidFill>
              </a:rPr>
              <a:t>(</a:t>
            </a:r>
            <a:r>
              <a:rPr lang="lt-LT" sz="2200" dirty="0" smtClean="0">
                <a:solidFill>
                  <a:srgbClr val="FF0000"/>
                </a:solidFill>
              </a:rPr>
              <a:t>201</a:t>
            </a:r>
            <a:r>
              <a:rPr lang="en-US" sz="2200" dirty="0" smtClean="0">
                <a:solidFill>
                  <a:srgbClr val="FF0000"/>
                </a:solidFill>
              </a:rPr>
              <a:t>5</a:t>
            </a:r>
            <a:r>
              <a:rPr lang="lt-LT" sz="2200" dirty="0" smtClean="0">
                <a:solidFill>
                  <a:srgbClr val="FF0000"/>
                </a:solidFill>
              </a:rPr>
              <a:t>-</a:t>
            </a:r>
            <a:r>
              <a:rPr lang="en-US" sz="2200" dirty="0" smtClean="0">
                <a:solidFill>
                  <a:srgbClr val="FF0000"/>
                </a:solidFill>
              </a:rPr>
              <a:t>12</a:t>
            </a:r>
            <a:r>
              <a:rPr lang="lt-LT" sz="2200" dirty="0" smtClean="0">
                <a:solidFill>
                  <a:srgbClr val="FF0000"/>
                </a:solidFill>
              </a:rPr>
              <a:t>-</a:t>
            </a:r>
            <a:r>
              <a:rPr lang="en-US" sz="2200" dirty="0" smtClean="0">
                <a:solidFill>
                  <a:srgbClr val="FF0000"/>
                </a:solidFill>
              </a:rPr>
              <a:t>18)</a:t>
            </a:r>
            <a:endParaRPr lang="lt-LT" sz="2200" dirty="0"/>
          </a:p>
          <a:p>
            <a:pPr marL="0" indent="0">
              <a:spcBef>
                <a:spcPts val="1500"/>
              </a:spcBef>
              <a:buNone/>
            </a:pPr>
            <a:r>
              <a:rPr lang="lt-LT" sz="2200" dirty="0" smtClean="0"/>
              <a:t>3.6</a:t>
            </a:r>
            <a:r>
              <a:rPr lang="lt-LT" sz="2200" dirty="0"/>
              <a:t>. Pranešti Valstybinei duomenų apsaugos inspekcijai apie departamento </a:t>
            </a:r>
            <a:r>
              <a:rPr lang="lt-LT" sz="2200" dirty="0" smtClean="0"/>
              <a:t>valdomuose informaciniuose </a:t>
            </a:r>
            <a:r>
              <a:rPr lang="lt-LT" sz="2200" dirty="0"/>
              <a:t>ištekliuose </a:t>
            </a:r>
            <a:r>
              <a:rPr lang="lt-LT" sz="2200" u="sng" dirty="0"/>
              <a:t>automatiniu būdu tvarkomus asmens duomenis ir </a:t>
            </a:r>
            <a:r>
              <a:rPr lang="lt-LT" sz="2200" u="sng" dirty="0" smtClean="0"/>
              <a:t>jų tvarkymo </a:t>
            </a:r>
            <a:r>
              <a:rPr lang="lt-LT" sz="2200" u="sng" dirty="0"/>
              <a:t>tikslus</a:t>
            </a:r>
            <a:r>
              <a:rPr lang="lt-LT" sz="2200" dirty="0"/>
              <a:t>, kad būtų atnaujinta Asmens duomenų valdytojų registre </a:t>
            </a:r>
            <a:r>
              <a:rPr lang="lt-LT" sz="2200" dirty="0" smtClean="0"/>
              <a:t>esanti informacija </a:t>
            </a:r>
            <a:r>
              <a:rPr lang="lt-LT" sz="2200" dirty="0"/>
              <a:t>(3.4 išvada</a:t>
            </a:r>
            <a:r>
              <a:rPr lang="lt-LT" sz="2200" dirty="0" smtClean="0"/>
              <a:t>)</a:t>
            </a:r>
            <a:r>
              <a:rPr lang="en-US" sz="2200" dirty="0" smtClean="0"/>
              <a:t> </a:t>
            </a:r>
            <a:r>
              <a:rPr lang="en-US" sz="2200" dirty="0">
                <a:solidFill>
                  <a:srgbClr val="FF0000"/>
                </a:solidFill>
              </a:rPr>
              <a:t>(</a:t>
            </a:r>
            <a:r>
              <a:rPr lang="lt-LT" sz="2200" dirty="0" smtClean="0">
                <a:solidFill>
                  <a:srgbClr val="FF0000"/>
                </a:solidFill>
              </a:rPr>
              <a:t>2016-</a:t>
            </a:r>
            <a:r>
              <a:rPr lang="en-US" sz="2200" dirty="0" smtClean="0">
                <a:solidFill>
                  <a:srgbClr val="FF0000"/>
                </a:solidFill>
              </a:rPr>
              <a:t>04</a:t>
            </a:r>
            <a:r>
              <a:rPr lang="lt-LT" sz="2200" dirty="0" smtClean="0">
                <a:solidFill>
                  <a:srgbClr val="FF0000"/>
                </a:solidFill>
              </a:rPr>
              <a:t>-</a:t>
            </a:r>
            <a:r>
              <a:rPr lang="en-US" sz="2200" dirty="0" smtClean="0">
                <a:solidFill>
                  <a:srgbClr val="FF0000"/>
                </a:solidFill>
              </a:rPr>
              <a:t>01)</a:t>
            </a:r>
            <a:endParaRPr lang="lt-LT" sz="2200" dirty="0"/>
          </a:p>
          <a:p>
            <a:pPr marL="0" indent="0">
              <a:spcBef>
                <a:spcPts val="1500"/>
              </a:spcBef>
              <a:buNone/>
            </a:pPr>
            <a:r>
              <a:rPr lang="lt-LT" sz="2200" dirty="0"/>
              <a:t>3.7. Peržiūrėti ir atnaujinti IS ir registrų duomenų tvarkymo taisykles: jose </a:t>
            </a:r>
            <a:r>
              <a:rPr lang="lt-LT" sz="2200" u="sng" dirty="0"/>
              <a:t>išdėstyti </a:t>
            </a:r>
            <a:r>
              <a:rPr lang="lt-LT" sz="2200" u="sng" dirty="0" smtClean="0"/>
              <a:t>taikom</a:t>
            </a:r>
            <a:r>
              <a:rPr lang="en-US" sz="2200" u="sng" dirty="0" smtClean="0"/>
              <a:t>a</a:t>
            </a:r>
            <a:r>
              <a:rPr lang="lt-LT" sz="2200" u="sng" dirty="0" smtClean="0"/>
              <a:t>s asmens </a:t>
            </a:r>
            <a:r>
              <a:rPr lang="lt-LT" sz="2200" u="sng" dirty="0"/>
              <a:t>duomenų saugos priemones </a:t>
            </a:r>
            <a:r>
              <a:rPr lang="lt-LT" sz="2200" dirty="0"/>
              <a:t>taip, kaip nustato Asmens duomenų </a:t>
            </a:r>
            <a:r>
              <a:rPr lang="lt-LT" sz="2200" dirty="0" smtClean="0"/>
              <a:t>teisinės apsaugos </a:t>
            </a:r>
            <a:r>
              <a:rPr lang="lt-LT" sz="2200" dirty="0"/>
              <a:t>įstatymas (3.4 išvada</a:t>
            </a:r>
            <a:r>
              <a:rPr lang="lt-LT" sz="2200" dirty="0" smtClean="0"/>
              <a:t>)</a:t>
            </a:r>
            <a:r>
              <a:rPr lang="en-US" sz="2200" dirty="0" smtClean="0"/>
              <a:t> </a:t>
            </a:r>
            <a:r>
              <a:rPr lang="en-US" sz="2200" dirty="0">
                <a:solidFill>
                  <a:srgbClr val="FF0000"/>
                </a:solidFill>
              </a:rPr>
              <a:t>(</a:t>
            </a:r>
            <a:r>
              <a:rPr lang="lt-LT" sz="2200" dirty="0" smtClean="0">
                <a:solidFill>
                  <a:srgbClr val="FF0000"/>
                </a:solidFill>
              </a:rPr>
              <a:t>2016-</a:t>
            </a:r>
            <a:r>
              <a:rPr lang="en-US" sz="2200" dirty="0" smtClean="0">
                <a:solidFill>
                  <a:srgbClr val="FF0000"/>
                </a:solidFill>
              </a:rPr>
              <a:t>09</a:t>
            </a:r>
            <a:r>
              <a:rPr lang="lt-LT" sz="2200" dirty="0" smtClean="0">
                <a:solidFill>
                  <a:srgbClr val="FF0000"/>
                </a:solidFill>
              </a:rPr>
              <a:t>-</a:t>
            </a:r>
            <a:r>
              <a:rPr lang="en-US" sz="2200" dirty="0" smtClean="0">
                <a:solidFill>
                  <a:srgbClr val="FF0000"/>
                </a:solidFill>
              </a:rPr>
              <a:t>01)</a:t>
            </a:r>
            <a:r>
              <a:rPr lang="lt-LT" sz="2200" dirty="0" smtClean="0"/>
              <a:t>.</a:t>
            </a:r>
            <a:endParaRPr lang="lt-LT" sz="2200" dirty="0"/>
          </a:p>
        </p:txBody>
      </p:sp>
      <p:sp>
        <p:nvSpPr>
          <p:cNvPr id="5" name="Rounded Rectangle 4"/>
          <p:cNvSpPr/>
          <p:nvPr/>
        </p:nvSpPr>
        <p:spPr>
          <a:xfrm>
            <a:off x="611560" y="1368477"/>
            <a:ext cx="1080120" cy="548355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rgbClr val="92D050"/>
              </a:gs>
              <a:gs pos="83000">
                <a:srgbClr val="92DCA5"/>
              </a:gs>
              <a:gs pos="100000">
                <a:srgbClr val="99FF66"/>
              </a:gs>
            </a:gsLst>
            <a:lin ang="5400000" scaled="1"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00B050"/>
                </a:solidFill>
              </a:rPr>
              <a:t>DS11</a:t>
            </a:r>
          </a:p>
        </p:txBody>
      </p:sp>
    </p:spTree>
    <p:extLst>
      <p:ext uri="{BB962C8B-B14F-4D97-AF65-F5344CB8AC3E}">
        <p14:creationId xmlns:p14="http://schemas.microsoft.com/office/powerpoint/2010/main" val="214329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712" y="1484139"/>
            <a:ext cx="6912768" cy="720725"/>
          </a:xfrm>
        </p:spPr>
        <p:txBody>
          <a:bodyPr/>
          <a:lstStyle/>
          <a:p>
            <a:pPr eaLnBrk="1" hangingPunct="1"/>
            <a:r>
              <a:rPr lang="lt-LT" dirty="0" smtClean="0"/>
              <a:t>Informacinių sistemų sauga – įslaptintos informacijos tvarkymas</a:t>
            </a:r>
          </a:p>
        </p:txBody>
      </p:sp>
      <p:sp>
        <p:nvSpPr>
          <p:cNvPr id="10" name="Turinio vietos rezervavimo ženklas 5"/>
          <p:cNvSpPr>
            <a:spLocks noGrp="1"/>
          </p:cNvSpPr>
          <p:nvPr>
            <p:ph sz="half" idx="1"/>
          </p:nvPr>
        </p:nvSpPr>
        <p:spPr>
          <a:xfrm>
            <a:off x="395536" y="2348880"/>
            <a:ext cx="8496944" cy="4320479"/>
          </a:xfrm>
        </p:spPr>
        <p:txBody>
          <a:bodyPr/>
          <a:lstStyle/>
          <a:p>
            <a:pPr marL="0" indent="0">
              <a:buNone/>
            </a:pPr>
            <a:r>
              <a:rPr lang="lt-LT" dirty="0" smtClean="0"/>
              <a:t>4. Išvados ir rekomendacijos dėl </a:t>
            </a:r>
            <a:r>
              <a:rPr lang="lt-LT" u="sng" dirty="0" smtClean="0"/>
              <a:t>automatizuoto duomenų apdorojimo sistemų ir tinklų, kuriuose saugoma, apdorojama ir kuriais perduodama įslaptinta informacija</a:t>
            </a:r>
            <a:r>
              <a:rPr lang="lt-LT" dirty="0" smtClean="0"/>
              <a:t>, valdymo ir šios informacijos apsaugos pateiktos atskiru raštu (įslaptinta).</a:t>
            </a:r>
          </a:p>
          <a:p>
            <a:pPr marL="0" indent="0">
              <a:buNone/>
            </a:pPr>
            <a:endParaRPr lang="lt-LT" dirty="0" smtClean="0"/>
          </a:p>
          <a:p>
            <a:pPr marL="0" indent="0">
              <a:buNone/>
            </a:pPr>
            <a:endParaRPr lang="lt-LT" dirty="0"/>
          </a:p>
          <a:p>
            <a:pPr marL="0" indent="0">
              <a:buNone/>
            </a:pPr>
            <a:endParaRPr lang="lt-LT" dirty="0"/>
          </a:p>
        </p:txBody>
      </p:sp>
      <p:sp>
        <p:nvSpPr>
          <p:cNvPr id="5" name="Rounded Rectangle 4"/>
          <p:cNvSpPr/>
          <p:nvPr/>
        </p:nvSpPr>
        <p:spPr>
          <a:xfrm>
            <a:off x="611560" y="1368477"/>
            <a:ext cx="1080120" cy="548355"/>
          </a:xfrm>
          <a:prstGeom prst="round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 sz="2400" dirty="0" smtClean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3464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712" y="1124744"/>
            <a:ext cx="6912768" cy="720725"/>
          </a:xfrm>
        </p:spPr>
        <p:txBody>
          <a:bodyPr/>
          <a:lstStyle/>
          <a:p>
            <a:pPr eaLnBrk="1" hangingPunct="1"/>
            <a:r>
              <a:rPr lang="lt-LT" dirty="0" smtClean="0"/>
              <a:t>Pokyčių valdyma</a:t>
            </a:r>
            <a:r>
              <a:rPr lang="lt-LT" dirty="0"/>
              <a:t>s</a:t>
            </a:r>
            <a:r>
              <a:rPr lang="lt-LT" dirty="0" smtClean="0"/>
              <a:t> – reikalavimai</a:t>
            </a:r>
          </a:p>
        </p:txBody>
      </p:sp>
      <p:sp>
        <p:nvSpPr>
          <p:cNvPr id="10" name="Turinio vietos rezervavimo ženklas 5"/>
          <p:cNvSpPr>
            <a:spLocks noGrp="1"/>
          </p:cNvSpPr>
          <p:nvPr>
            <p:ph sz="half" idx="1"/>
          </p:nvPr>
        </p:nvSpPr>
        <p:spPr>
          <a:xfrm>
            <a:off x="395536" y="2132856"/>
            <a:ext cx="8748464" cy="4608512"/>
          </a:xfrm>
        </p:spPr>
        <p:txBody>
          <a:bodyPr/>
          <a:lstStyle/>
          <a:p>
            <a:pPr marL="0" indent="0">
              <a:buNone/>
            </a:pPr>
            <a:r>
              <a:rPr lang="lt-LT" sz="2200" dirty="0" smtClean="0"/>
              <a:t>Teisės aktų reikalavimai pokyčių valdymui:</a:t>
            </a:r>
          </a:p>
          <a:p>
            <a:pPr>
              <a:spcBef>
                <a:spcPts val="1200"/>
              </a:spcBef>
            </a:pPr>
            <a:r>
              <a:rPr lang="lt-LT" sz="2200" dirty="0"/>
              <a:t>IS valdytojas turi užtikrinti efektyvų ir spartų informacinės sistemos funkcijų pokyčių </a:t>
            </a:r>
            <a:r>
              <a:rPr lang="lt-LT" sz="2200" dirty="0" smtClean="0"/>
              <a:t>valdymo planavimą</a:t>
            </a:r>
            <a:r>
              <a:rPr lang="lt-LT" sz="2200" dirty="0"/>
              <a:t>, apimantį pokyčių identifikavimą, suskirstymą į kategorijas, įtakos vertinimą </a:t>
            </a:r>
            <a:r>
              <a:rPr lang="lt-LT" sz="2200" dirty="0" smtClean="0"/>
              <a:t>ir pokyčių </a:t>
            </a:r>
            <a:r>
              <a:rPr lang="lt-LT" sz="2200" dirty="0"/>
              <a:t>prioritetų nustatymo </a:t>
            </a:r>
            <a:r>
              <a:rPr lang="lt-LT" sz="2200" dirty="0" smtClean="0"/>
              <a:t>procesus.</a:t>
            </a:r>
            <a:endParaRPr lang="lt-LT" sz="2200" dirty="0"/>
          </a:p>
          <a:p>
            <a:pPr>
              <a:spcBef>
                <a:spcPts val="1200"/>
              </a:spcBef>
            </a:pPr>
            <a:r>
              <a:rPr lang="lt-LT" sz="2200" dirty="0" smtClean="0"/>
              <a:t>Visi </a:t>
            </a:r>
            <a:r>
              <a:rPr lang="lt-LT" sz="2200" dirty="0"/>
              <a:t>pokyčiai, galintys sutrikdyti ar sustabdyti informacinės sistemos darbą, turi būti suderinti su </a:t>
            </a:r>
            <a:r>
              <a:rPr lang="lt-LT" sz="2200" dirty="0" smtClean="0"/>
              <a:t>IS valdytojo </a:t>
            </a:r>
            <a:r>
              <a:rPr lang="lt-LT" sz="2200" dirty="0"/>
              <a:t>vadovu ar duomenų valdymo įgaliotiniu ir vykdomi tik gavus jų </a:t>
            </a:r>
            <a:r>
              <a:rPr lang="lt-LT" sz="2200" dirty="0" smtClean="0"/>
              <a:t>raštišką pritarimą.</a:t>
            </a:r>
          </a:p>
          <a:p>
            <a:pPr>
              <a:spcBef>
                <a:spcPts val="1200"/>
              </a:spcBef>
            </a:pPr>
            <a:r>
              <a:rPr lang="lt-LT" sz="2200" dirty="0" smtClean="0"/>
              <a:t>Atlikdami </a:t>
            </a:r>
            <a:r>
              <a:rPr lang="lt-LT" sz="2200" dirty="0"/>
              <a:t>informacinės sistemos funkcijų pakeitimus, administratoriai turi laikytis</a:t>
            </a:r>
            <a:r>
              <a:rPr lang="lt-LT" sz="2200" dirty="0" smtClean="0"/>
              <a:t> </a:t>
            </a:r>
            <a:r>
              <a:rPr lang="lt-LT" sz="2200" dirty="0"/>
              <a:t>informacinės sistemos valdytojo nustatytos informacinės sistemos pokyčių valdymo tvarkos</a:t>
            </a:r>
            <a:r>
              <a:rPr lang="lt-LT" sz="2200" dirty="0" smtClean="0"/>
              <a:t>, nustatytos </a:t>
            </a:r>
            <a:r>
              <a:rPr lang="lt-LT" sz="2200" dirty="0"/>
              <a:t>Saugaus elektroninės informacijos tvarkymo </a:t>
            </a:r>
            <a:r>
              <a:rPr lang="lt-LT" sz="2200" dirty="0" smtClean="0"/>
              <a:t>taisyklėse.</a:t>
            </a:r>
            <a:endParaRPr lang="lt-LT" sz="2200" dirty="0"/>
          </a:p>
        </p:txBody>
      </p:sp>
      <p:sp>
        <p:nvSpPr>
          <p:cNvPr id="6" name="Rounded Rectangle 5"/>
          <p:cNvSpPr/>
          <p:nvPr/>
        </p:nvSpPr>
        <p:spPr>
          <a:xfrm>
            <a:off x="611560" y="1340768"/>
            <a:ext cx="1080120" cy="561723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chemeClr val="tx2">
                  <a:lumMod val="20000"/>
                  <a:lumOff val="80000"/>
                </a:schemeClr>
              </a:gs>
              <a:gs pos="8300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0070C0"/>
                </a:solidFill>
              </a:rPr>
              <a:t>AI6</a:t>
            </a:r>
          </a:p>
        </p:txBody>
      </p:sp>
    </p:spTree>
    <p:extLst>
      <p:ext uri="{BB962C8B-B14F-4D97-AF65-F5344CB8AC3E}">
        <p14:creationId xmlns:p14="http://schemas.microsoft.com/office/powerpoint/2010/main" val="722379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712" y="1124744"/>
            <a:ext cx="6912768" cy="720725"/>
          </a:xfrm>
        </p:spPr>
        <p:txBody>
          <a:bodyPr/>
          <a:lstStyle/>
          <a:p>
            <a:pPr eaLnBrk="1" hangingPunct="1"/>
            <a:r>
              <a:rPr lang="lt-LT" dirty="0" smtClean="0"/>
              <a:t>Pokyčių valdyma</a:t>
            </a:r>
            <a:r>
              <a:rPr lang="lt-LT" dirty="0"/>
              <a:t>s</a:t>
            </a:r>
            <a:r>
              <a:rPr lang="lt-LT" dirty="0" smtClean="0"/>
              <a:t> – išvada</a:t>
            </a:r>
          </a:p>
        </p:txBody>
      </p:sp>
      <p:sp>
        <p:nvSpPr>
          <p:cNvPr id="10" name="Turinio vietos rezervavimo ženklas 5"/>
          <p:cNvSpPr>
            <a:spLocks noGrp="1"/>
          </p:cNvSpPr>
          <p:nvPr>
            <p:ph sz="half" idx="1"/>
          </p:nvPr>
        </p:nvSpPr>
        <p:spPr>
          <a:xfrm>
            <a:off x="395536" y="2132856"/>
            <a:ext cx="7848872" cy="4608512"/>
          </a:xfrm>
        </p:spPr>
        <p:txBody>
          <a:bodyPr/>
          <a:lstStyle/>
          <a:p>
            <a:pPr marL="0" indent="0">
              <a:buNone/>
            </a:pPr>
            <a:r>
              <a:rPr lang="lt-LT" dirty="0" smtClean="0"/>
              <a:t>5. </a:t>
            </a:r>
            <a:r>
              <a:rPr lang="lt-LT" dirty="0"/>
              <a:t>Policijos departamente nepatvirtinta IT pokyčių valdymo tvarka, netaikoma praktika, kad </a:t>
            </a:r>
            <a:r>
              <a:rPr lang="lt-LT" dirty="0" smtClean="0"/>
              <a:t>visi IT </a:t>
            </a:r>
            <a:r>
              <a:rPr lang="lt-LT" dirty="0"/>
              <a:t>pokyčiai būtų vieningai ir standartizuotai užsakomi, pagrindžiant pokyčio reikalingumą </a:t>
            </a:r>
            <a:r>
              <a:rPr lang="lt-LT" dirty="0" smtClean="0"/>
              <a:t>ir naudą</a:t>
            </a:r>
            <a:r>
              <a:rPr lang="lt-LT" dirty="0"/>
              <a:t>, nurodant pokyčio prioritetą, suskirstant juos į kategorijas pagal pokyčio tipus, </a:t>
            </a:r>
            <a:r>
              <a:rPr lang="lt-LT" dirty="0" smtClean="0"/>
              <a:t>todėl departamente </a:t>
            </a:r>
            <a:r>
              <a:rPr lang="lt-LT" dirty="0"/>
              <a:t>eikvojami papildomi laiko ištekliai vertinant ir apibendrinant pateiktų </a:t>
            </a:r>
            <a:r>
              <a:rPr lang="lt-LT" dirty="0" smtClean="0"/>
              <a:t>IT pokyčių </a:t>
            </a:r>
            <a:r>
              <a:rPr lang="lt-LT" dirty="0"/>
              <a:t>tikslingumą ir pagrįstumą (1.6 poskyris, 18,19 psl.).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11560" y="1340768"/>
            <a:ext cx="1080120" cy="561723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chemeClr val="tx2">
                  <a:lumMod val="20000"/>
                  <a:lumOff val="80000"/>
                </a:schemeClr>
              </a:gs>
              <a:gs pos="8300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0070C0"/>
                </a:solidFill>
              </a:rPr>
              <a:t>AI6</a:t>
            </a:r>
          </a:p>
        </p:txBody>
      </p:sp>
    </p:spTree>
    <p:extLst>
      <p:ext uri="{BB962C8B-B14F-4D97-AF65-F5344CB8AC3E}">
        <p14:creationId xmlns:p14="http://schemas.microsoft.com/office/powerpoint/2010/main" val="945170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712" y="1124744"/>
            <a:ext cx="6912768" cy="720725"/>
          </a:xfrm>
        </p:spPr>
        <p:txBody>
          <a:bodyPr/>
          <a:lstStyle/>
          <a:p>
            <a:pPr eaLnBrk="1" hangingPunct="1"/>
            <a:r>
              <a:rPr lang="lt-LT" dirty="0" smtClean="0"/>
              <a:t>Pokyčių valdyma</a:t>
            </a:r>
            <a:r>
              <a:rPr lang="lt-LT" dirty="0"/>
              <a:t>s</a:t>
            </a:r>
            <a:r>
              <a:rPr lang="lt-LT" dirty="0" smtClean="0"/>
              <a:t> – rekomendacija</a:t>
            </a:r>
          </a:p>
        </p:txBody>
      </p:sp>
      <p:sp>
        <p:nvSpPr>
          <p:cNvPr id="10" name="Turinio vietos rezervavimo ženklas 5"/>
          <p:cNvSpPr>
            <a:spLocks noGrp="1"/>
          </p:cNvSpPr>
          <p:nvPr>
            <p:ph sz="half" idx="1"/>
          </p:nvPr>
        </p:nvSpPr>
        <p:spPr>
          <a:xfrm>
            <a:off x="395536" y="2132856"/>
            <a:ext cx="8352928" cy="4608512"/>
          </a:xfrm>
        </p:spPr>
        <p:txBody>
          <a:bodyPr/>
          <a:lstStyle/>
          <a:p>
            <a:pPr marL="0" indent="0">
              <a:buNone/>
            </a:pPr>
            <a:r>
              <a:rPr lang="lt-LT" dirty="0" smtClean="0"/>
              <a:t>5. Siekiant </a:t>
            </a:r>
            <a:r>
              <a:rPr lang="lt-LT" dirty="0"/>
              <a:t>veiksmingo ir sistemingo pokyčių valdymo, peržiūrėti taikomą pokyčių </a:t>
            </a:r>
            <a:r>
              <a:rPr lang="lt-LT" dirty="0" smtClean="0"/>
              <a:t>valdymo procesą </a:t>
            </a:r>
            <a:r>
              <a:rPr lang="lt-LT" dirty="0"/>
              <a:t>ir </a:t>
            </a:r>
            <a:r>
              <a:rPr lang="lt-LT" u="sng" dirty="0"/>
              <a:t>nustatyti (patvirtinti) IT pokyčių valdymo tvarką</a:t>
            </a:r>
            <a:r>
              <a:rPr lang="lt-LT" dirty="0"/>
              <a:t>, kurioje būtų reglamentuotas </a:t>
            </a:r>
            <a:r>
              <a:rPr lang="lt-LT" dirty="0" smtClean="0"/>
              <a:t>IT pokyčių </a:t>
            </a:r>
            <a:r>
              <a:rPr lang="lt-LT" dirty="0"/>
              <a:t>valdymo planavimas ir </a:t>
            </a:r>
            <a:r>
              <a:rPr lang="lt-LT" u="sng" dirty="0"/>
              <a:t>užtikrinta šios tvarkos laikymosi (vykdymo) kontrolė </a:t>
            </a:r>
            <a:r>
              <a:rPr lang="lt-LT" dirty="0"/>
              <a:t>(5 išvada</a:t>
            </a:r>
            <a:r>
              <a:rPr lang="lt-LT" dirty="0" smtClean="0"/>
              <a:t>)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(</a:t>
            </a:r>
            <a:r>
              <a:rPr lang="lt-LT" dirty="0" smtClean="0">
                <a:solidFill>
                  <a:srgbClr val="FF0000"/>
                </a:solidFill>
              </a:rPr>
              <a:t>2016-12-21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  <a:r>
              <a:rPr lang="en-US" dirty="0" smtClean="0"/>
              <a:t>.</a:t>
            </a:r>
            <a:endParaRPr lang="lt-LT" dirty="0"/>
          </a:p>
        </p:txBody>
      </p:sp>
      <p:sp>
        <p:nvSpPr>
          <p:cNvPr id="6" name="Rounded Rectangle 5"/>
          <p:cNvSpPr/>
          <p:nvPr/>
        </p:nvSpPr>
        <p:spPr>
          <a:xfrm>
            <a:off x="611560" y="1340768"/>
            <a:ext cx="1080120" cy="561723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chemeClr val="tx2">
                  <a:lumMod val="20000"/>
                  <a:lumOff val="80000"/>
                </a:schemeClr>
              </a:gs>
              <a:gs pos="8300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0070C0"/>
                </a:solidFill>
              </a:rPr>
              <a:t>AI6</a:t>
            </a:r>
          </a:p>
        </p:txBody>
      </p:sp>
    </p:spTree>
    <p:extLst>
      <p:ext uri="{BB962C8B-B14F-4D97-AF65-F5344CB8AC3E}">
        <p14:creationId xmlns:p14="http://schemas.microsoft.com/office/powerpoint/2010/main" val="372659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836712"/>
            <a:ext cx="8424936" cy="720725"/>
          </a:xfrm>
        </p:spPr>
        <p:txBody>
          <a:bodyPr/>
          <a:lstStyle/>
          <a:p>
            <a:pPr eaLnBrk="1" hangingPunct="1"/>
            <a:r>
              <a:rPr lang="lt-LT" dirty="0" smtClean="0"/>
              <a:t>Trumpai apie auditą</a:t>
            </a:r>
          </a:p>
        </p:txBody>
      </p:sp>
      <p:sp>
        <p:nvSpPr>
          <p:cNvPr id="20" name="Turinio vietos rezervavimo ženklas 5"/>
          <p:cNvSpPr>
            <a:spLocks noGrp="1"/>
          </p:cNvSpPr>
          <p:nvPr>
            <p:ph sz="half" idx="1"/>
          </p:nvPr>
        </p:nvSpPr>
        <p:spPr>
          <a:xfrm>
            <a:off x="395536" y="1700808"/>
            <a:ext cx="8640960" cy="4942903"/>
          </a:xfrm>
        </p:spPr>
        <p:txBody>
          <a:bodyPr/>
          <a:lstStyle/>
          <a:p>
            <a:pPr marL="0" indent="0" algn="just">
              <a:buNone/>
            </a:pPr>
            <a:r>
              <a:rPr lang="lt-LT" sz="1800" b="1" dirty="0" smtClean="0"/>
              <a:t>Audito tikslas </a:t>
            </a:r>
            <a:r>
              <a:rPr lang="lt-LT" sz="1800" dirty="0" smtClean="0"/>
              <a:t>– įvertinti Policijos departamento informacinių išteklių valdymą ir kontrolę.</a:t>
            </a:r>
          </a:p>
          <a:p>
            <a:pPr marL="0" indent="0" algn="just">
              <a:buNone/>
            </a:pPr>
            <a:r>
              <a:rPr lang="lt-LT" sz="1800" b="1" dirty="0" smtClean="0"/>
              <a:t>Audituojamas laikotarpis </a:t>
            </a:r>
            <a:r>
              <a:rPr lang="lt-LT" sz="1800" dirty="0" smtClean="0"/>
              <a:t>– 2012-2014 m.</a:t>
            </a:r>
          </a:p>
          <a:p>
            <a:pPr marL="0" indent="0" algn="just">
              <a:buNone/>
            </a:pPr>
            <a:r>
              <a:rPr lang="lt-LT" sz="1800" dirty="0" smtClean="0"/>
              <a:t>Audituojamas subjektas – Policijos departamentas prie Vidaus reikalų ministerijos</a:t>
            </a:r>
          </a:p>
          <a:p>
            <a:pPr marL="0" indent="0">
              <a:buNone/>
            </a:pPr>
            <a:r>
              <a:rPr lang="lt-LT" sz="1800" b="1" dirty="0" smtClean="0"/>
              <a:t>Duomenys ir informacija r</a:t>
            </a:r>
            <a:r>
              <a:rPr lang="en-US" sz="1800" b="1" dirty="0" err="1" smtClean="0"/>
              <a:t>i</a:t>
            </a:r>
            <a:r>
              <a:rPr lang="lt-LT" sz="1800" b="1" dirty="0" err="1" smtClean="0"/>
              <a:t>nk</a:t>
            </a:r>
            <a:r>
              <a:rPr lang="en-US" sz="1800" b="1" dirty="0" smtClean="0"/>
              <a:t>t</a:t>
            </a:r>
            <a:r>
              <a:rPr lang="lt-LT" sz="1800" b="1" dirty="0" smtClean="0"/>
              <a:t>a </a:t>
            </a:r>
          </a:p>
          <a:p>
            <a:r>
              <a:rPr lang="lt-LT" sz="1800" dirty="0" smtClean="0"/>
              <a:t>Lietuvos kriminalinės policijos biure, </a:t>
            </a:r>
          </a:p>
          <a:p>
            <a:r>
              <a:rPr lang="lt-LT" sz="1800" dirty="0" smtClean="0"/>
              <a:t>Lietuvos policijos kriminalistinių tyrimų centre, </a:t>
            </a:r>
          </a:p>
          <a:p>
            <a:r>
              <a:rPr lang="lt-LT" sz="1800" dirty="0" smtClean="0"/>
              <a:t>Vilniaus, Kauno, Alytaus ir kitų apskričių vyriausiuosiuose policijos komisariatuose; </a:t>
            </a:r>
          </a:p>
          <a:p>
            <a:r>
              <a:rPr lang="lt-LT" sz="1800" dirty="0" smtClean="0"/>
              <a:t>VĮ „</a:t>
            </a:r>
            <a:r>
              <a:rPr lang="lt-LT" sz="1800" dirty="0" err="1" smtClean="0"/>
              <a:t>Regitra</a:t>
            </a:r>
            <a:r>
              <a:rPr lang="lt-LT" sz="1800" dirty="0" smtClean="0"/>
              <a:t>“, </a:t>
            </a:r>
          </a:p>
          <a:p>
            <a:r>
              <a:rPr lang="lt-LT" sz="1800" dirty="0" smtClean="0"/>
              <a:t>Greitosios medicinos pagalbos stotyje. </a:t>
            </a:r>
          </a:p>
          <a:p>
            <a:pPr marL="0" indent="0">
              <a:buNone/>
            </a:pPr>
            <a:r>
              <a:rPr lang="lt-LT" sz="1800" b="1" dirty="0" smtClean="0"/>
              <a:t>Audito procedūros atliktos </a:t>
            </a:r>
          </a:p>
          <a:p>
            <a:r>
              <a:rPr lang="lt-LT" sz="1800" dirty="0" smtClean="0"/>
              <a:t>Priešgaisrinės apsaugos ir gelbėjimo departamente prie Vidaus reikalų ministerijos</a:t>
            </a:r>
          </a:p>
          <a:p>
            <a:r>
              <a:rPr lang="lt-LT" sz="1800" dirty="0" smtClean="0"/>
              <a:t>Bendrajame pagalbos centre.</a:t>
            </a:r>
          </a:p>
          <a:p>
            <a:pPr marL="0" indent="0">
              <a:buNone/>
            </a:pPr>
            <a:r>
              <a:rPr lang="lt-LT" sz="1800" dirty="0"/>
              <a:t>Vertinta Policijos departamento informacinių išteklių </a:t>
            </a:r>
            <a:r>
              <a:rPr lang="lt-LT" sz="1800" dirty="0" smtClean="0"/>
              <a:t>valdymo </a:t>
            </a:r>
            <a:r>
              <a:rPr lang="lt-LT" sz="1800" dirty="0"/>
              <a:t>ir </a:t>
            </a:r>
            <a:r>
              <a:rPr lang="lt-LT" sz="1800" dirty="0" smtClean="0"/>
              <a:t>kontrolės </a:t>
            </a:r>
            <a:r>
              <a:rPr lang="lt-LT" sz="1800" dirty="0"/>
              <a:t>atitiktis </a:t>
            </a:r>
            <a:r>
              <a:rPr lang="lt-LT" sz="1800" dirty="0" smtClean="0"/>
              <a:t>Lietuvos Respublikos teisės aktų reikalavimams ir tarptautinės IT valdymo ir audito asociacijos ISACA parengtos COBIT metodikos IT valdymo kriterijams</a:t>
            </a:r>
          </a:p>
          <a:p>
            <a:pPr marL="0" indent="0" algn="just">
              <a:buNone/>
            </a:pPr>
            <a:endParaRPr lang="lt-LT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712" y="1124744"/>
            <a:ext cx="5904656" cy="720725"/>
          </a:xfrm>
        </p:spPr>
        <p:txBody>
          <a:bodyPr/>
          <a:lstStyle/>
          <a:p>
            <a:pPr eaLnBrk="1" hangingPunct="1"/>
            <a:r>
              <a:rPr lang="lt-LT" dirty="0" smtClean="0"/>
              <a:t>Vidaus kontrolė – išvada</a:t>
            </a:r>
          </a:p>
        </p:txBody>
      </p:sp>
      <p:sp>
        <p:nvSpPr>
          <p:cNvPr id="10" name="Turinio vietos rezervavimo ženklas 5"/>
          <p:cNvSpPr>
            <a:spLocks noGrp="1"/>
          </p:cNvSpPr>
          <p:nvPr>
            <p:ph sz="half" idx="1"/>
          </p:nvPr>
        </p:nvSpPr>
        <p:spPr>
          <a:xfrm>
            <a:off x="395536" y="2132856"/>
            <a:ext cx="8064896" cy="4248472"/>
          </a:xfrm>
        </p:spPr>
        <p:txBody>
          <a:bodyPr/>
          <a:lstStyle/>
          <a:p>
            <a:pPr marL="0" indent="0">
              <a:buNone/>
            </a:pPr>
            <a:r>
              <a:rPr lang="lt-LT" dirty="0" smtClean="0"/>
              <a:t>6. </a:t>
            </a:r>
            <a:r>
              <a:rPr lang="pt-BR" dirty="0"/>
              <a:t>Policijos departamento vidaus auditoriai nestebi ir nevertina informacinių išteklių valdymo, </a:t>
            </a:r>
            <a:r>
              <a:rPr lang="pt-BR" dirty="0" smtClean="0"/>
              <a:t>o</a:t>
            </a:r>
            <a:r>
              <a:rPr lang="lt-LT" dirty="0" smtClean="0"/>
              <a:t> tai </a:t>
            </a:r>
            <a:r>
              <a:rPr lang="lt-LT" dirty="0"/>
              <a:t>sudaro prielaidas atsirasti galimiems informacinių sistemų valdymo vidaus </a:t>
            </a:r>
            <a:r>
              <a:rPr lang="lt-LT" dirty="0" smtClean="0"/>
              <a:t>kontrolės trūkumams</a:t>
            </a:r>
            <a:r>
              <a:rPr lang="lt-LT" dirty="0"/>
              <a:t>, be to, nustatyta neatitikčių išorės reikalavimams (1.7 poskyris, 20 psl</a:t>
            </a:r>
            <a:r>
              <a:rPr lang="lt-LT" dirty="0" smtClean="0"/>
              <a:t>.).</a:t>
            </a:r>
          </a:p>
          <a:p>
            <a:pPr marL="0" indent="0">
              <a:buNone/>
            </a:pPr>
            <a:endParaRPr lang="lt-LT" dirty="0"/>
          </a:p>
        </p:txBody>
      </p:sp>
      <p:sp>
        <p:nvSpPr>
          <p:cNvPr id="5" name="Rounded Rectangle 4"/>
          <p:cNvSpPr/>
          <p:nvPr/>
        </p:nvSpPr>
        <p:spPr>
          <a:xfrm>
            <a:off x="611560" y="1340768"/>
            <a:ext cx="1080120" cy="567382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rgbClr val="FFC000"/>
              </a:gs>
              <a:gs pos="83000">
                <a:srgbClr val="F3C27B"/>
              </a:gs>
              <a:gs pos="100000">
                <a:srgbClr val="FFC000"/>
              </a:gs>
            </a:gsLst>
            <a:lin ang="5400000" scaled="1"/>
          </a:gradFill>
          <a:ln>
            <a:solidFill>
              <a:srgbClr val="E373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E37303"/>
                </a:solidFill>
              </a:rPr>
              <a:t>ME2</a:t>
            </a:r>
          </a:p>
        </p:txBody>
      </p:sp>
    </p:spTree>
    <p:extLst>
      <p:ext uri="{BB962C8B-B14F-4D97-AF65-F5344CB8AC3E}">
        <p14:creationId xmlns:p14="http://schemas.microsoft.com/office/powerpoint/2010/main" val="3255628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712" y="1124744"/>
            <a:ext cx="5904656" cy="720725"/>
          </a:xfrm>
        </p:spPr>
        <p:txBody>
          <a:bodyPr/>
          <a:lstStyle/>
          <a:p>
            <a:pPr eaLnBrk="1" hangingPunct="1"/>
            <a:r>
              <a:rPr lang="lt-LT" dirty="0" smtClean="0"/>
              <a:t>Vidaus kontrolė – rekomendacija</a:t>
            </a:r>
          </a:p>
        </p:txBody>
      </p:sp>
      <p:sp>
        <p:nvSpPr>
          <p:cNvPr id="10" name="Turinio vietos rezervavimo ženklas 5"/>
          <p:cNvSpPr>
            <a:spLocks noGrp="1"/>
          </p:cNvSpPr>
          <p:nvPr>
            <p:ph sz="half" idx="1"/>
          </p:nvPr>
        </p:nvSpPr>
        <p:spPr>
          <a:xfrm>
            <a:off x="395536" y="2132856"/>
            <a:ext cx="8064896" cy="4248472"/>
          </a:xfrm>
        </p:spPr>
        <p:txBody>
          <a:bodyPr/>
          <a:lstStyle/>
          <a:p>
            <a:pPr marL="0" indent="0">
              <a:buNone/>
            </a:pPr>
            <a:r>
              <a:rPr lang="lt-LT" dirty="0" smtClean="0"/>
              <a:t>6. Periodiškai </a:t>
            </a:r>
            <a:r>
              <a:rPr lang="lt-LT" u="sng" dirty="0"/>
              <a:t>stebėti ir vertinti </a:t>
            </a:r>
            <a:r>
              <a:rPr lang="lt-LT" dirty="0"/>
              <a:t>informacinių sistemų ir registrų vidaus kontrolės būklę (6 išvada</a:t>
            </a:r>
            <a:r>
              <a:rPr lang="lt-LT" dirty="0" smtClean="0"/>
              <a:t>)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(</a:t>
            </a:r>
            <a:r>
              <a:rPr lang="lt-LT" dirty="0">
                <a:solidFill>
                  <a:srgbClr val="FF0000"/>
                </a:solidFill>
              </a:rPr>
              <a:t>2016-12-21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  <a:r>
              <a:rPr lang="lt-LT" dirty="0" smtClean="0"/>
              <a:t>.</a:t>
            </a:r>
            <a:endParaRPr lang="lt-LT" dirty="0"/>
          </a:p>
        </p:txBody>
      </p:sp>
      <p:sp>
        <p:nvSpPr>
          <p:cNvPr id="5" name="Rounded Rectangle 4"/>
          <p:cNvSpPr/>
          <p:nvPr/>
        </p:nvSpPr>
        <p:spPr>
          <a:xfrm>
            <a:off x="611560" y="1340768"/>
            <a:ext cx="1080120" cy="567382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rgbClr val="FFC000"/>
              </a:gs>
              <a:gs pos="83000">
                <a:srgbClr val="F3C27B"/>
              </a:gs>
              <a:gs pos="100000">
                <a:srgbClr val="FFC000"/>
              </a:gs>
            </a:gsLst>
            <a:lin ang="5400000" scaled="1"/>
          </a:gradFill>
          <a:ln>
            <a:solidFill>
              <a:srgbClr val="E373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E37303"/>
                </a:solidFill>
              </a:rPr>
              <a:t>ME2</a:t>
            </a:r>
          </a:p>
        </p:txBody>
      </p:sp>
    </p:spTree>
    <p:extLst>
      <p:ext uri="{BB962C8B-B14F-4D97-AF65-F5344CB8AC3E}">
        <p14:creationId xmlns:p14="http://schemas.microsoft.com/office/powerpoint/2010/main" val="2051125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712" y="1124744"/>
            <a:ext cx="7056784" cy="720725"/>
          </a:xfrm>
        </p:spPr>
        <p:txBody>
          <a:bodyPr/>
          <a:lstStyle/>
          <a:p>
            <a:pPr eaLnBrk="1" hangingPunct="1"/>
            <a:r>
              <a:rPr lang="lt-LT" dirty="0" smtClean="0"/>
              <a:t>IT valdymo užtikrinimas – geroji praktika</a:t>
            </a:r>
          </a:p>
        </p:txBody>
      </p:sp>
      <p:sp>
        <p:nvSpPr>
          <p:cNvPr id="10" name="Turinio vietos rezervavimo ženklas 5"/>
          <p:cNvSpPr>
            <a:spLocks noGrp="1"/>
          </p:cNvSpPr>
          <p:nvPr>
            <p:ph sz="half" idx="1"/>
          </p:nvPr>
        </p:nvSpPr>
        <p:spPr>
          <a:xfrm>
            <a:off x="395536" y="2132856"/>
            <a:ext cx="8064896" cy="4248472"/>
          </a:xfrm>
        </p:spPr>
        <p:txBody>
          <a:bodyPr/>
          <a:lstStyle/>
          <a:p>
            <a:pPr marL="0" indent="0">
              <a:buNone/>
            </a:pPr>
            <a:r>
              <a:rPr lang="lt-LT" dirty="0" smtClean="0"/>
              <a:t>Geroji praktika IT valdymo sistemai:</a:t>
            </a:r>
          </a:p>
          <a:p>
            <a:pPr>
              <a:spcBef>
                <a:spcPts val="1800"/>
              </a:spcBef>
            </a:pPr>
            <a:r>
              <a:rPr lang="lt-LT" dirty="0" smtClean="0"/>
              <a:t>tinkamai </a:t>
            </a:r>
            <a:r>
              <a:rPr lang="lt-LT" dirty="0"/>
              <a:t>apibrėžti organizacijos struktūras, procesus, vadovavimą, funkcijas ir pareigas,</a:t>
            </a:r>
          </a:p>
          <a:p>
            <a:pPr>
              <a:spcBef>
                <a:spcPts val="1800"/>
              </a:spcBef>
            </a:pPr>
            <a:r>
              <a:rPr lang="lt-LT" dirty="0"/>
              <a:t>užtikrinti, kad organizacija investuotų į IT suderintai su organizacijos strategija ir </a:t>
            </a:r>
            <a:r>
              <a:rPr lang="lt-LT" dirty="0" smtClean="0"/>
              <a:t>tikslais.</a:t>
            </a:r>
          </a:p>
          <a:p>
            <a:pPr marL="0" indent="0">
              <a:buNone/>
            </a:pPr>
            <a:endParaRPr lang="lt-LT" dirty="0" smtClean="0"/>
          </a:p>
        </p:txBody>
      </p:sp>
      <p:sp>
        <p:nvSpPr>
          <p:cNvPr id="5" name="Rounded Rectangle 4"/>
          <p:cNvSpPr/>
          <p:nvPr/>
        </p:nvSpPr>
        <p:spPr>
          <a:xfrm>
            <a:off x="611560" y="1340768"/>
            <a:ext cx="1080120" cy="567382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rgbClr val="FFC000"/>
              </a:gs>
              <a:gs pos="83000">
                <a:srgbClr val="F3C27B"/>
              </a:gs>
              <a:gs pos="100000">
                <a:srgbClr val="FFC000"/>
              </a:gs>
            </a:gsLst>
            <a:lin ang="5400000" scaled="1"/>
          </a:gradFill>
          <a:ln>
            <a:solidFill>
              <a:srgbClr val="E373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E37303"/>
                </a:solidFill>
              </a:rPr>
              <a:t>ME4</a:t>
            </a:r>
          </a:p>
        </p:txBody>
      </p:sp>
    </p:spTree>
    <p:extLst>
      <p:ext uri="{BB962C8B-B14F-4D97-AF65-F5344CB8AC3E}">
        <p14:creationId xmlns:p14="http://schemas.microsoft.com/office/powerpoint/2010/main" val="2387252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712" y="1124744"/>
            <a:ext cx="7056784" cy="720725"/>
          </a:xfrm>
        </p:spPr>
        <p:txBody>
          <a:bodyPr/>
          <a:lstStyle/>
          <a:p>
            <a:pPr eaLnBrk="1" hangingPunct="1"/>
            <a:r>
              <a:rPr lang="lt-LT" dirty="0" smtClean="0"/>
              <a:t>IT valdymo užtikrinimas – išvada</a:t>
            </a:r>
          </a:p>
        </p:txBody>
      </p:sp>
      <p:sp>
        <p:nvSpPr>
          <p:cNvPr id="10" name="Turinio vietos rezervavimo ženklas 5"/>
          <p:cNvSpPr>
            <a:spLocks noGrp="1"/>
          </p:cNvSpPr>
          <p:nvPr>
            <p:ph sz="half" idx="1"/>
          </p:nvPr>
        </p:nvSpPr>
        <p:spPr>
          <a:xfrm>
            <a:off x="395536" y="2132856"/>
            <a:ext cx="8280920" cy="4248472"/>
          </a:xfrm>
        </p:spPr>
        <p:txBody>
          <a:bodyPr/>
          <a:lstStyle/>
          <a:p>
            <a:pPr marL="0" indent="0">
              <a:buNone/>
            </a:pPr>
            <a:r>
              <a:rPr lang="lt-LT" dirty="0" smtClean="0"/>
              <a:t>7. </a:t>
            </a:r>
            <a:r>
              <a:rPr lang="lt-LT" dirty="0"/>
              <a:t>IT valdymo organizacinė struktūra tobulintina: departamente ir policijos įstaigose </a:t>
            </a:r>
            <a:r>
              <a:rPr lang="lt-LT" dirty="0" smtClean="0"/>
              <a:t>sudarytos grupės </a:t>
            </a:r>
            <a:r>
              <a:rPr lang="lt-LT" dirty="0"/>
              <a:t>ir komisijos, kad pagrindinės veiklos poreikiai būtų siejami su IT </a:t>
            </a:r>
            <a:r>
              <a:rPr lang="lt-LT" dirty="0" smtClean="0"/>
              <a:t>teikiamomis galimybėmis</a:t>
            </a:r>
            <a:r>
              <a:rPr lang="lt-LT" dirty="0"/>
              <a:t>, tačiau ne visos grupės ir komisijos vykdo pavestas funkcijas visa apimtimi</a:t>
            </a:r>
            <a:r>
              <a:rPr lang="lt-LT" dirty="0" smtClean="0"/>
              <a:t>, grupių </a:t>
            </a:r>
            <a:r>
              <a:rPr lang="lt-LT" dirty="0"/>
              <a:t>ir komisijų veikla nereguliari (epizodiška), todėl neužtikrinama tinkama </a:t>
            </a:r>
            <a:r>
              <a:rPr lang="lt-LT" dirty="0" smtClean="0"/>
              <a:t>IT įgyvendinimo </a:t>
            </a:r>
            <a:r>
              <a:rPr lang="lt-LT" dirty="0"/>
              <a:t>kontrolė ir kylančių grėsmių stebėsena (1.8 poskyris, 20, 21 psl.).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11560" y="1340768"/>
            <a:ext cx="1080120" cy="567382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rgbClr val="FFC000"/>
              </a:gs>
              <a:gs pos="83000">
                <a:srgbClr val="F3C27B"/>
              </a:gs>
              <a:gs pos="100000">
                <a:srgbClr val="FFC000"/>
              </a:gs>
            </a:gsLst>
            <a:lin ang="5400000" scaled="1"/>
          </a:gradFill>
          <a:ln>
            <a:solidFill>
              <a:srgbClr val="E373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E37303"/>
                </a:solidFill>
              </a:rPr>
              <a:t>ME4</a:t>
            </a:r>
          </a:p>
        </p:txBody>
      </p:sp>
    </p:spTree>
    <p:extLst>
      <p:ext uri="{BB962C8B-B14F-4D97-AF65-F5344CB8AC3E}">
        <p14:creationId xmlns:p14="http://schemas.microsoft.com/office/powerpoint/2010/main" val="2270916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07704" y="1124744"/>
            <a:ext cx="7128792" cy="720725"/>
          </a:xfrm>
        </p:spPr>
        <p:txBody>
          <a:bodyPr/>
          <a:lstStyle/>
          <a:p>
            <a:pPr eaLnBrk="1" hangingPunct="1"/>
            <a:r>
              <a:rPr lang="lt-LT" dirty="0" smtClean="0"/>
              <a:t>IT valdymo užtikrinimas – rekomendacija</a:t>
            </a:r>
          </a:p>
        </p:txBody>
      </p:sp>
      <p:sp>
        <p:nvSpPr>
          <p:cNvPr id="10" name="Turinio vietos rezervavimo ženklas 5"/>
          <p:cNvSpPr>
            <a:spLocks noGrp="1"/>
          </p:cNvSpPr>
          <p:nvPr>
            <p:ph sz="half" idx="1"/>
          </p:nvPr>
        </p:nvSpPr>
        <p:spPr>
          <a:xfrm>
            <a:off x="395536" y="2132856"/>
            <a:ext cx="8280920" cy="4248472"/>
          </a:xfrm>
        </p:spPr>
        <p:txBody>
          <a:bodyPr/>
          <a:lstStyle/>
          <a:p>
            <a:pPr marL="0" indent="0">
              <a:buNone/>
            </a:pPr>
            <a:r>
              <a:rPr lang="lt-LT" dirty="0" smtClean="0"/>
              <a:t>7. Peržiūrėti </a:t>
            </a:r>
            <a:r>
              <a:rPr lang="lt-LT" dirty="0"/>
              <a:t>Policijos departamente ir policijos įstaigose </a:t>
            </a:r>
            <a:r>
              <a:rPr lang="lt-LT" u="sng" dirty="0"/>
              <a:t>sudarytų grupių ir komisijų, </a:t>
            </a:r>
            <a:r>
              <a:rPr lang="lt-LT" u="sng" dirty="0" smtClean="0"/>
              <a:t>kurioms pavesta </a:t>
            </a:r>
            <a:r>
              <a:rPr lang="lt-LT" u="sng" dirty="0"/>
              <a:t>svarstyti IT klausimus, veiklą</a:t>
            </a:r>
            <a:r>
              <a:rPr lang="lt-LT" dirty="0"/>
              <a:t>, aiškiai atskirti jų </a:t>
            </a:r>
            <a:r>
              <a:rPr lang="lt-LT" dirty="0" smtClean="0"/>
              <a:t>funkcijas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(</a:t>
            </a:r>
            <a:r>
              <a:rPr lang="lt-LT" dirty="0">
                <a:solidFill>
                  <a:srgbClr val="FF0000"/>
                </a:solidFill>
              </a:rPr>
              <a:t>2016-01-30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  <a:r>
              <a:rPr lang="lt-LT" dirty="0" smtClean="0"/>
              <a:t>, </a:t>
            </a:r>
            <a:r>
              <a:rPr lang="lt-LT" dirty="0"/>
              <a:t>užtikrinti jų veiklos </a:t>
            </a:r>
            <a:r>
              <a:rPr lang="lt-LT" dirty="0" smtClean="0"/>
              <a:t>tęstinumą ir </a:t>
            </a:r>
            <a:r>
              <a:rPr lang="lt-LT" dirty="0"/>
              <a:t>pavestų funkcijų vykdymą (7 išvada</a:t>
            </a:r>
            <a:r>
              <a:rPr lang="lt-LT" dirty="0" smtClean="0"/>
              <a:t>)</a:t>
            </a:r>
            <a:r>
              <a:rPr lang="en-US" dirty="0" smtClean="0"/>
              <a:t> </a:t>
            </a:r>
            <a:r>
              <a:rPr lang="en-US" dirty="0">
                <a:solidFill>
                  <a:srgbClr val="FF0000"/>
                </a:solidFill>
              </a:rPr>
              <a:t>(</a:t>
            </a:r>
            <a:r>
              <a:rPr lang="lt-LT" dirty="0" smtClean="0">
                <a:solidFill>
                  <a:srgbClr val="FF0000"/>
                </a:solidFill>
              </a:rPr>
              <a:t>2016-1</a:t>
            </a:r>
            <a:r>
              <a:rPr lang="en-US" dirty="0" smtClean="0">
                <a:solidFill>
                  <a:srgbClr val="FF0000"/>
                </a:solidFill>
              </a:rPr>
              <a:t>2</a:t>
            </a:r>
            <a:r>
              <a:rPr lang="lt-LT" dirty="0" smtClean="0">
                <a:solidFill>
                  <a:srgbClr val="FF0000"/>
                </a:solidFill>
              </a:rPr>
              <a:t>-</a:t>
            </a:r>
            <a:r>
              <a:rPr lang="en-US" dirty="0" smtClean="0">
                <a:solidFill>
                  <a:srgbClr val="FF0000"/>
                </a:solidFill>
              </a:rPr>
              <a:t>21)</a:t>
            </a:r>
            <a:r>
              <a:rPr lang="lt-LT" dirty="0" smtClean="0"/>
              <a:t>.</a:t>
            </a:r>
            <a:endParaRPr lang="lt-LT" dirty="0"/>
          </a:p>
        </p:txBody>
      </p:sp>
      <p:sp>
        <p:nvSpPr>
          <p:cNvPr id="5" name="Rounded Rectangle 4"/>
          <p:cNvSpPr/>
          <p:nvPr/>
        </p:nvSpPr>
        <p:spPr>
          <a:xfrm>
            <a:off x="611560" y="1340768"/>
            <a:ext cx="1080120" cy="567382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rgbClr val="FFC000"/>
              </a:gs>
              <a:gs pos="83000">
                <a:srgbClr val="F3C27B"/>
              </a:gs>
              <a:gs pos="100000">
                <a:srgbClr val="FFC000"/>
              </a:gs>
            </a:gsLst>
            <a:lin ang="5400000" scaled="1"/>
          </a:gradFill>
          <a:ln>
            <a:solidFill>
              <a:srgbClr val="E373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E37303"/>
                </a:solidFill>
              </a:rPr>
              <a:t>ME4</a:t>
            </a:r>
          </a:p>
        </p:txBody>
      </p:sp>
    </p:spTree>
    <p:extLst>
      <p:ext uri="{BB962C8B-B14F-4D97-AF65-F5344CB8AC3E}">
        <p14:creationId xmlns:p14="http://schemas.microsoft.com/office/powerpoint/2010/main" val="251721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712" y="1124744"/>
            <a:ext cx="6912768" cy="720725"/>
          </a:xfrm>
        </p:spPr>
        <p:txBody>
          <a:bodyPr/>
          <a:lstStyle/>
          <a:p>
            <a:pPr eaLnBrk="1" hangingPunct="1"/>
            <a:r>
              <a:rPr lang="lt-LT" dirty="0" smtClean="0"/>
              <a:t>Projektų valdyma</a:t>
            </a:r>
            <a:r>
              <a:rPr lang="lt-LT" dirty="0"/>
              <a:t>s</a:t>
            </a:r>
            <a:r>
              <a:rPr lang="lt-LT" dirty="0" smtClean="0"/>
              <a:t> – geroji praktika</a:t>
            </a:r>
          </a:p>
        </p:txBody>
      </p:sp>
      <p:sp>
        <p:nvSpPr>
          <p:cNvPr id="10" name="Turinio vietos rezervavimo ženklas 5"/>
          <p:cNvSpPr>
            <a:spLocks noGrp="1"/>
          </p:cNvSpPr>
          <p:nvPr>
            <p:ph sz="half" idx="1"/>
          </p:nvPr>
        </p:nvSpPr>
        <p:spPr>
          <a:xfrm>
            <a:off x="395536" y="2132856"/>
            <a:ext cx="8352928" cy="4608512"/>
          </a:xfrm>
        </p:spPr>
        <p:txBody>
          <a:bodyPr/>
          <a:lstStyle/>
          <a:p>
            <a:pPr marL="0" indent="0">
              <a:buNone/>
            </a:pPr>
            <a:r>
              <a:rPr lang="lt-LT" sz="2200" dirty="0"/>
              <a:t>Geroji praktika programų ir </a:t>
            </a:r>
            <a:r>
              <a:rPr lang="lt-LT" sz="2200" dirty="0" smtClean="0"/>
              <a:t>projektų valdymo </a:t>
            </a:r>
            <a:r>
              <a:rPr lang="lt-LT" sz="2200" dirty="0"/>
              <a:t>sistemai:</a:t>
            </a:r>
          </a:p>
          <a:p>
            <a:r>
              <a:rPr lang="lt-LT" sz="2200" dirty="0"/>
              <a:t>užtikrinti tinkamą visų projektų </a:t>
            </a:r>
            <a:r>
              <a:rPr lang="lt-LT" sz="2200" dirty="0" smtClean="0"/>
              <a:t>prioritetų nustatymą </a:t>
            </a:r>
            <a:r>
              <a:rPr lang="lt-LT" sz="2200" dirty="0"/>
              <a:t>ir </a:t>
            </a:r>
            <a:r>
              <a:rPr lang="lt-LT" sz="2200" dirty="0" smtClean="0"/>
              <a:t>koordinavimą</a:t>
            </a:r>
            <a:r>
              <a:rPr lang="lt-LT" sz="2200" dirty="0"/>
              <a:t>,</a:t>
            </a:r>
            <a:endParaRPr lang="lt-LT" sz="2200" dirty="0" smtClean="0"/>
          </a:p>
          <a:p>
            <a:r>
              <a:rPr lang="lt-LT" sz="2200" dirty="0" smtClean="0"/>
              <a:t>sistema </a:t>
            </a:r>
            <a:r>
              <a:rPr lang="lt-LT" sz="2200" dirty="0"/>
              <a:t>turi </a:t>
            </a:r>
            <a:r>
              <a:rPr lang="lt-LT" sz="2200" dirty="0" smtClean="0"/>
              <a:t>apimti:</a:t>
            </a:r>
          </a:p>
          <a:p>
            <a:pPr lvl="1"/>
            <a:r>
              <a:rPr lang="lt-LT" sz="2200" dirty="0" smtClean="0"/>
              <a:t>bendrąjį </a:t>
            </a:r>
            <a:r>
              <a:rPr lang="lt-LT" sz="2200" dirty="0"/>
              <a:t>planą, </a:t>
            </a:r>
            <a:endParaRPr lang="lt-LT" sz="2200" dirty="0" smtClean="0"/>
          </a:p>
          <a:p>
            <a:pPr lvl="1"/>
            <a:r>
              <a:rPr lang="lt-LT" sz="2200" dirty="0" smtClean="0"/>
              <a:t>išteklių </a:t>
            </a:r>
            <a:r>
              <a:rPr lang="lt-LT" sz="2200" dirty="0"/>
              <a:t>paskirstymą, </a:t>
            </a:r>
            <a:endParaRPr lang="lt-LT" sz="2200" dirty="0" smtClean="0"/>
          </a:p>
          <a:p>
            <a:pPr lvl="1"/>
            <a:r>
              <a:rPr lang="lt-LT" sz="2200" dirty="0" smtClean="0"/>
              <a:t>laukiamų </a:t>
            </a:r>
            <a:r>
              <a:rPr lang="lt-LT" sz="2200" dirty="0"/>
              <a:t>rezultatų </a:t>
            </a:r>
            <a:r>
              <a:rPr lang="lt-LT" sz="2200" dirty="0" smtClean="0"/>
              <a:t>apibrėžimą,</a:t>
            </a:r>
          </a:p>
          <a:p>
            <a:pPr lvl="1"/>
            <a:r>
              <a:rPr lang="lt-LT" sz="2200" dirty="0" smtClean="0"/>
              <a:t>naudotojų </a:t>
            </a:r>
            <a:r>
              <a:rPr lang="lt-LT" sz="2200" dirty="0"/>
              <a:t>pritarimą, </a:t>
            </a:r>
            <a:endParaRPr lang="lt-LT" sz="2200" dirty="0" smtClean="0"/>
          </a:p>
          <a:p>
            <a:pPr lvl="1"/>
            <a:r>
              <a:rPr lang="lt-LT" sz="2200" dirty="0" smtClean="0"/>
              <a:t>įgyvendinimo </a:t>
            </a:r>
            <a:r>
              <a:rPr lang="lt-LT" sz="2200" dirty="0"/>
              <a:t>etapais metodą, </a:t>
            </a:r>
            <a:endParaRPr lang="lt-LT" sz="2200" dirty="0" smtClean="0"/>
          </a:p>
          <a:p>
            <a:pPr lvl="1"/>
            <a:r>
              <a:rPr lang="lt-LT" sz="2200" dirty="0" smtClean="0"/>
              <a:t>kokybės </a:t>
            </a:r>
            <a:r>
              <a:rPr lang="lt-LT" sz="2200" dirty="0"/>
              <a:t>užtikrinimą, </a:t>
            </a:r>
            <a:endParaRPr lang="lt-LT" sz="2200" dirty="0" smtClean="0"/>
          </a:p>
          <a:p>
            <a:pPr lvl="1"/>
            <a:r>
              <a:rPr lang="lt-LT" sz="2200" dirty="0" smtClean="0"/>
              <a:t>formaliai patvirtintą </a:t>
            </a:r>
            <a:r>
              <a:rPr lang="pt-BR" sz="2200" dirty="0"/>
              <a:t>testavimo </a:t>
            </a:r>
            <a:r>
              <a:rPr lang="pt-BR" sz="2200" dirty="0" smtClean="0"/>
              <a:t>planą</a:t>
            </a:r>
            <a:r>
              <a:rPr lang="lt-LT" sz="2200" dirty="0" smtClean="0"/>
              <a:t>,</a:t>
            </a:r>
          </a:p>
          <a:p>
            <a:pPr lvl="1"/>
            <a:r>
              <a:rPr lang="pt-BR" sz="2200" dirty="0" smtClean="0"/>
              <a:t>testavimo </a:t>
            </a:r>
            <a:r>
              <a:rPr lang="pt-BR" sz="2200" dirty="0"/>
              <a:t>ir įdiegtos sistemos </a:t>
            </a:r>
            <a:r>
              <a:rPr lang="pt-BR" sz="2200" dirty="0" smtClean="0"/>
              <a:t>analizę</a:t>
            </a:r>
            <a:r>
              <a:rPr lang="lt-LT" sz="2200" dirty="0" smtClean="0"/>
              <a:t>.</a:t>
            </a:r>
            <a:endParaRPr lang="lt-LT" sz="2200" dirty="0"/>
          </a:p>
        </p:txBody>
      </p:sp>
      <p:sp>
        <p:nvSpPr>
          <p:cNvPr id="5" name="Rounded Rectangle 4"/>
          <p:cNvSpPr/>
          <p:nvPr/>
        </p:nvSpPr>
        <p:spPr>
          <a:xfrm>
            <a:off x="611560" y="1340768"/>
            <a:ext cx="1080120" cy="576064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7030A0"/>
                </a:solidFill>
              </a:rPr>
              <a:t>PO10</a:t>
            </a:r>
          </a:p>
        </p:txBody>
      </p:sp>
    </p:spTree>
    <p:extLst>
      <p:ext uri="{BB962C8B-B14F-4D97-AF65-F5344CB8AC3E}">
        <p14:creationId xmlns:p14="http://schemas.microsoft.com/office/powerpoint/2010/main" val="215958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712" y="1412131"/>
            <a:ext cx="6912768" cy="720725"/>
          </a:xfrm>
        </p:spPr>
        <p:txBody>
          <a:bodyPr/>
          <a:lstStyle/>
          <a:p>
            <a:pPr eaLnBrk="1" hangingPunct="1"/>
            <a:r>
              <a:rPr lang="lt-LT" dirty="0" smtClean="0"/>
              <a:t>Sprendimų ir pokyčių diegimas ir akreditavimas – reikalavimai (1)</a:t>
            </a:r>
          </a:p>
        </p:txBody>
      </p:sp>
      <p:sp>
        <p:nvSpPr>
          <p:cNvPr id="10" name="Turinio vietos rezervavimo ženklas 5"/>
          <p:cNvSpPr>
            <a:spLocks noGrp="1"/>
          </p:cNvSpPr>
          <p:nvPr>
            <p:ph sz="half" idx="1"/>
          </p:nvPr>
        </p:nvSpPr>
        <p:spPr>
          <a:xfrm>
            <a:off x="395536" y="2132856"/>
            <a:ext cx="8748464" cy="4608512"/>
          </a:xfrm>
        </p:spPr>
        <p:txBody>
          <a:bodyPr/>
          <a:lstStyle/>
          <a:p>
            <a:pPr marL="0" indent="0">
              <a:spcBef>
                <a:spcPts val="1800"/>
              </a:spcBef>
              <a:buNone/>
            </a:pPr>
            <a:r>
              <a:rPr lang="lt-LT" dirty="0" smtClean="0"/>
              <a:t>Teisės aktų reikalavimai pokyčių diegimui ir akreditavimui:</a:t>
            </a:r>
          </a:p>
          <a:p>
            <a:pPr>
              <a:spcBef>
                <a:spcPts val="1800"/>
              </a:spcBef>
            </a:pPr>
            <a:r>
              <a:rPr lang="lt-LT" dirty="0"/>
              <a:t>v</a:t>
            </a:r>
            <a:r>
              <a:rPr lang="lt-LT" dirty="0" smtClean="0"/>
              <a:t>alstybės </a:t>
            </a:r>
            <a:r>
              <a:rPr lang="lt-LT" dirty="0"/>
              <a:t>IS valdytojo vadovas, raštu pritaręs siūlymui pradėti bandomąją eksploataciją, </a:t>
            </a:r>
            <a:r>
              <a:rPr lang="lt-LT" dirty="0" smtClean="0"/>
              <a:t>prireikus sprendžia </a:t>
            </a:r>
            <a:r>
              <a:rPr lang="lt-LT" dirty="0"/>
              <a:t>dėl valstybės IS bandomosios eksploatacijos vykdymo organizavimo, atsakingų </a:t>
            </a:r>
            <a:r>
              <a:rPr lang="lt-LT" dirty="0" smtClean="0"/>
              <a:t>asmenų paskyrimo</a:t>
            </a:r>
            <a:r>
              <a:rPr lang="lt-LT" dirty="0"/>
              <a:t>, vykdomų veiklos funkcijų ir bandomosios eksploatacijos pabaigos </a:t>
            </a:r>
            <a:r>
              <a:rPr lang="lt-LT" dirty="0" smtClean="0"/>
              <a:t>termino,</a:t>
            </a:r>
            <a:endParaRPr lang="lt-LT" dirty="0"/>
          </a:p>
          <a:p>
            <a:pPr>
              <a:spcBef>
                <a:spcPts val="1800"/>
              </a:spcBef>
            </a:pPr>
            <a:r>
              <a:rPr lang="lt-LT" dirty="0" smtClean="0"/>
              <a:t>valstybės </a:t>
            </a:r>
            <a:r>
              <a:rPr lang="lt-LT" dirty="0"/>
              <a:t>IS tvarkytojas arba valstybės IS valdytojo paskirtas tvarkytojas, jeigu </a:t>
            </a:r>
            <a:r>
              <a:rPr lang="lt-LT" dirty="0" smtClean="0"/>
              <a:t>sistemos nuostatuose </a:t>
            </a:r>
            <a:r>
              <a:rPr lang="lt-LT" dirty="0"/>
              <a:t>nurodyti keli tvarkytojai, rengia ir tvirtina detalųjį bandomosios eksploatacijos planą</a:t>
            </a:r>
            <a:r>
              <a:rPr lang="lt-LT" dirty="0" smtClean="0"/>
              <a:t>,</a:t>
            </a:r>
            <a:endParaRPr lang="lt-LT" dirty="0"/>
          </a:p>
        </p:txBody>
      </p:sp>
      <p:sp>
        <p:nvSpPr>
          <p:cNvPr id="6" name="Rounded Rectangle 5"/>
          <p:cNvSpPr/>
          <p:nvPr/>
        </p:nvSpPr>
        <p:spPr>
          <a:xfrm>
            <a:off x="611560" y="1340768"/>
            <a:ext cx="1080120" cy="561723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chemeClr val="tx2">
                  <a:lumMod val="20000"/>
                  <a:lumOff val="80000"/>
                </a:schemeClr>
              </a:gs>
              <a:gs pos="8300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0070C0"/>
                </a:solidFill>
              </a:rPr>
              <a:t>AI7</a:t>
            </a:r>
          </a:p>
        </p:txBody>
      </p:sp>
    </p:spTree>
    <p:extLst>
      <p:ext uri="{BB962C8B-B14F-4D97-AF65-F5344CB8AC3E}">
        <p14:creationId xmlns:p14="http://schemas.microsoft.com/office/powerpoint/2010/main" val="1777697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712" y="1412131"/>
            <a:ext cx="6912768" cy="720725"/>
          </a:xfrm>
        </p:spPr>
        <p:txBody>
          <a:bodyPr/>
          <a:lstStyle/>
          <a:p>
            <a:pPr eaLnBrk="1" hangingPunct="1"/>
            <a:r>
              <a:rPr lang="lt-LT" dirty="0" smtClean="0"/>
              <a:t>Sprendimų ir pokyčių diegimas ir akreditavimas – reikalavimai (</a:t>
            </a:r>
            <a:r>
              <a:rPr lang="en-US" dirty="0" smtClean="0"/>
              <a:t>2</a:t>
            </a:r>
            <a:r>
              <a:rPr lang="lt-LT" dirty="0" smtClean="0"/>
              <a:t>)</a:t>
            </a:r>
          </a:p>
        </p:txBody>
      </p:sp>
      <p:sp>
        <p:nvSpPr>
          <p:cNvPr id="10" name="Turinio vietos rezervavimo ženklas 5"/>
          <p:cNvSpPr>
            <a:spLocks noGrp="1"/>
          </p:cNvSpPr>
          <p:nvPr>
            <p:ph sz="half" idx="1"/>
          </p:nvPr>
        </p:nvSpPr>
        <p:spPr>
          <a:xfrm>
            <a:off x="395536" y="2132856"/>
            <a:ext cx="8748464" cy="4608512"/>
          </a:xfrm>
        </p:spPr>
        <p:txBody>
          <a:bodyPr/>
          <a:lstStyle/>
          <a:p>
            <a:pPr marL="0" indent="0">
              <a:spcBef>
                <a:spcPts val="1800"/>
              </a:spcBef>
              <a:buNone/>
            </a:pPr>
            <a:r>
              <a:rPr lang="lt-LT" dirty="0" smtClean="0"/>
              <a:t>Teisės aktų reikalavimai pokyčių diegimui ir akreditavimui:</a:t>
            </a:r>
          </a:p>
          <a:p>
            <a:pPr>
              <a:spcBef>
                <a:spcPts val="1800"/>
              </a:spcBef>
            </a:pPr>
            <a:r>
              <a:rPr lang="lt-LT" dirty="0" smtClean="0"/>
              <a:t>bandomosios </a:t>
            </a:r>
            <a:r>
              <a:rPr lang="lt-LT" dirty="0"/>
              <a:t>eksploatacijos metu nustatytu periodiškumu projekto priežiūros </a:t>
            </a:r>
            <a:r>
              <a:rPr lang="lt-LT" dirty="0" smtClean="0"/>
              <a:t>komisijos posėdžiuose </a:t>
            </a:r>
            <a:r>
              <a:rPr lang="lt-LT" dirty="0"/>
              <a:t>svarstoma bandomosios eksploatacijos eiga, aptariamos valstybės </a:t>
            </a:r>
            <a:r>
              <a:rPr lang="lt-LT" dirty="0" smtClean="0"/>
              <a:t>informacinės sistemos </a:t>
            </a:r>
            <a:r>
              <a:rPr lang="lt-LT" dirty="0"/>
              <a:t>kūrėjų parengtos užfiksuotų trūkumų ir jų šalinimo rezultatų </a:t>
            </a:r>
            <a:r>
              <a:rPr lang="lt-LT" dirty="0" smtClean="0"/>
              <a:t>ataskaitos,</a:t>
            </a:r>
            <a:endParaRPr lang="lt-LT" dirty="0"/>
          </a:p>
          <a:p>
            <a:pPr>
              <a:spcBef>
                <a:spcPts val="1800"/>
              </a:spcBef>
            </a:pPr>
            <a:r>
              <a:rPr lang="lt-LT" dirty="0" smtClean="0"/>
              <a:t>pasibaigus </a:t>
            </a:r>
            <a:r>
              <a:rPr lang="lt-LT" dirty="0"/>
              <a:t>valstybės IS, jos modulio arba prieaugio bandomajai eksploatacijai, po </a:t>
            </a:r>
            <a:r>
              <a:rPr lang="lt-LT" dirty="0" smtClean="0"/>
              <a:t>trūkumų šalinimo </a:t>
            </a:r>
            <a:r>
              <a:rPr lang="lt-LT" dirty="0"/>
              <a:t>patikslinus programinį kodą ir techninę dokumentaciją, projekto priežiūros </a:t>
            </a:r>
            <a:r>
              <a:rPr lang="lt-LT" dirty="0" smtClean="0"/>
              <a:t>komisija posėdžio </a:t>
            </a:r>
            <a:r>
              <a:rPr lang="lt-LT" dirty="0"/>
              <a:t>protokolu patvirtina valstybės IS, jos modulio arba prieaugio tinkamumą </a:t>
            </a:r>
            <a:r>
              <a:rPr lang="lt-LT" dirty="0" smtClean="0"/>
              <a:t>eksploatuoti.</a:t>
            </a:r>
            <a:endParaRPr lang="lt-LT" dirty="0"/>
          </a:p>
        </p:txBody>
      </p:sp>
      <p:sp>
        <p:nvSpPr>
          <p:cNvPr id="6" name="Rounded Rectangle 5"/>
          <p:cNvSpPr/>
          <p:nvPr/>
        </p:nvSpPr>
        <p:spPr>
          <a:xfrm>
            <a:off x="611560" y="1340768"/>
            <a:ext cx="1080120" cy="561723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chemeClr val="tx2">
                  <a:lumMod val="20000"/>
                  <a:lumOff val="80000"/>
                </a:schemeClr>
              </a:gs>
              <a:gs pos="8300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0070C0"/>
                </a:solidFill>
              </a:rPr>
              <a:t>AI7</a:t>
            </a:r>
          </a:p>
        </p:txBody>
      </p:sp>
    </p:spTree>
    <p:extLst>
      <p:ext uri="{BB962C8B-B14F-4D97-AF65-F5344CB8AC3E}">
        <p14:creationId xmlns:p14="http://schemas.microsoft.com/office/powerpoint/2010/main" val="125909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712" y="1124744"/>
            <a:ext cx="6912768" cy="720725"/>
          </a:xfrm>
        </p:spPr>
        <p:txBody>
          <a:bodyPr/>
          <a:lstStyle/>
          <a:p>
            <a:pPr eaLnBrk="1" hangingPunct="1"/>
            <a:r>
              <a:rPr lang="lt-LT" dirty="0" smtClean="0"/>
              <a:t>Projektų valdyma</a:t>
            </a:r>
            <a:r>
              <a:rPr lang="lt-LT" dirty="0"/>
              <a:t>s</a:t>
            </a:r>
            <a:r>
              <a:rPr lang="lt-LT" dirty="0" smtClean="0"/>
              <a:t> – išvados (1)</a:t>
            </a:r>
          </a:p>
        </p:txBody>
      </p:sp>
      <p:sp>
        <p:nvSpPr>
          <p:cNvPr id="10" name="Turinio vietos rezervavimo ženklas 5"/>
          <p:cNvSpPr>
            <a:spLocks noGrp="1"/>
          </p:cNvSpPr>
          <p:nvPr>
            <p:ph sz="half" idx="1"/>
          </p:nvPr>
        </p:nvSpPr>
        <p:spPr>
          <a:xfrm>
            <a:off x="395536" y="2060848"/>
            <a:ext cx="8640960" cy="4608512"/>
          </a:xfrm>
        </p:spPr>
        <p:txBody>
          <a:bodyPr/>
          <a:lstStyle/>
          <a:p>
            <a:pPr marL="0" indent="0">
              <a:buNone/>
            </a:pPr>
            <a:r>
              <a:rPr lang="lt-LT" dirty="0"/>
              <a:t>8. Policijos departamente taikomi projektų valdymo principai neužtikrino VPVS </a:t>
            </a:r>
            <a:r>
              <a:rPr lang="lt-LT" dirty="0" smtClean="0"/>
              <a:t>(vieninga pajėgų valdymo sistema) projekto kokybės </a:t>
            </a:r>
            <a:r>
              <a:rPr lang="lt-LT" dirty="0"/>
              <a:t>ir rizikų valdymo, nes: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lt-LT" dirty="0"/>
              <a:t>8.1. VPVS modernizuota nesilaikant teisės aktų reikalavimų: privaloma dokumentacija – </a:t>
            </a:r>
            <a:r>
              <a:rPr lang="lt-LT" dirty="0" smtClean="0"/>
              <a:t>VPVS nuostatai </a:t>
            </a:r>
            <a:r>
              <a:rPr lang="lt-LT" dirty="0"/>
              <a:t>ir specifikacija – patvirtinti po projekto įgyvendinimo, baigus VPVS modernizacijos</a:t>
            </a:r>
          </a:p>
          <a:p>
            <a:pPr marL="0" indent="0">
              <a:buNone/>
            </a:pPr>
            <a:r>
              <a:rPr lang="lt-LT" dirty="0"/>
              <a:t>etapą nepatvirtintas VPVS perdavimo–priėmimo aktas (2.1, 2.2 poskyriai, 24, 28 psl</a:t>
            </a:r>
            <a:r>
              <a:rPr lang="lt-LT" dirty="0" smtClean="0"/>
              <a:t>.).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11560" y="1340768"/>
            <a:ext cx="1080120" cy="576064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7030A0"/>
                </a:solidFill>
              </a:rPr>
              <a:t>PO10</a:t>
            </a:r>
          </a:p>
        </p:txBody>
      </p:sp>
    </p:spTree>
    <p:extLst>
      <p:ext uri="{BB962C8B-B14F-4D97-AF65-F5344CB8AC3E}">
        <p14:creationId xmlns:p14="http://schemas.microsoft.com/office/powerpoint/2010/main" val="83428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712" y="1124744"/>
            <a:ext cx="6912768" cy="720725"/>
          </a:xfrm>
        </p:spPr>
        <p:txBody>
          <a:bodyPr/>
          <a:lstStyle/>
          <a:p>
            <a:pPr eaLnBrk="1" hangingPunct="1"/>
            <a:r>
              <a:rPr lang="lt-LT" dirty="0" smtClean="0"/>
              <a:t>Projektų valdyma</a:t>
            </a:r>
            <a:r>
              <a:rPr lang="lt-LT" dirty="0"/>
              <a:t>s</a:t>
            </a:r>
            <a:r>
              <a:rPr lang="lt-LT" dirty="0" smtClean="0"/>
              <a:t> – išvados (2)</a:t>
            </a:r>
          </a:p>
        </p:txBody>
      </p:sp>
      <p:sp>
        <p:nvSpPr>
          <p:cNvPr id="10" name="Turinio vietos rezervavimo ženklas 5"/>
          <p:cNvSpPr>
            <a:spLocks noGrp="1"/>
          </p:cNvSpPr>
          <p:nvPr>
            <p:ph sz="half" idx="1"/>
          </p:nvPr>
        </p:nvSpPr>
        <p:spPr>
          <a:xfrm>
            <a:off x="395536" y="2060848"/>
            <a:ext cx="8640960" cy="4608512"/>
          </a:xfrm>
        </p:spPr>
        <p:txBody>
          <a:bodyPr/>
          <a:lstStyle/>
          <a:p>
            <a:pPr marL="0" indent="0">
              <a:buNone/>
            </a:pPr>
            <a:r>
              <a:rPr lang="lt-LT" dirty="0"/>
              <a:t>8. Policijos departamente taikomi projektų valdymo principai neužtikrino VPVS </a:t>
            </a:r>
            <a:r>
              <a:rPr lang="lt-LT" dirty="0" smtClean="0"/>
              <a:t>projekto kokybės </a:t>
            </a:r>
            <a:r>
              <a:rPr lang="lt-LT" dirty="0"/>
              <a:t>ir rizikų valdymo, nes: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lt-LT" dirty="0" smtClean="0"/>
              <a:t>8.2</a:t>
            </a:r>
            <a:r>
              <a:rPr lang="lt-LT" dirty="0"/>
              <a:t>. Įgyvendinant VPVS modernizavimo projektą nesudarytas integruotas VPVS </a:t>
            </a:r>
            <a:r>
              <a:rPr lang="lt-LT" dirty="0" smtClean="0"/>
              <a:t>projekto valdymo </a:t>
            </a:r>
            <a:r>
              <a:rPr lang="lt-LT" dirty="0"/>
              <a:t>planas, kuris apimtų laiko, finansinius, žmogiškuosius išteklius, </a:t>
            </a:r>
            <a:r>
              <a:rPr lang="lt-LT" dirty="0" smtClean="0"/>
              <a:t>sudėtinių projekto </a:t>
            </a:r>
            <a:r>
              <a:rPr lang="lt-LT" dirty="0"/>
              <a:t>veiklų ir susijusių projektų sąlyčio taškus ar tarpusavio ryšius, todėl </a:t>
            </a:r>
            <a:r>
              <a:rPr lang="lt-LT" dirty="0" smtClean="0"/>
              <a:t>buvo netinkamai </a:t>
            </a:r>
            <a:r>
              <a:rPr lang="lt-LT" dirty="0"/>
              <a:t>nustatyti IS projekto sudėtinių dalių atlikimo terminai ir iki kritinės ribos (</a:t>
            </a:r>
            <a:r>
              <a:rPr lang="lt-LT" dirty="0" smtClean="0"/>
              <a:t>20 kalendorinių </a:t>
            </a:r>
            <a:r>
              <a:rPr lang="lt-LT" dirty="0"/>
              <a:t>dienų) sumažėjo VPVS funkcijų tobulinimo terminai (2.1 poskyris, 24 psl</a:t>
            </a:r>
            <a:r>
              <a:rPr lang="lt-LT" dirty="0" smtClean="0"/>
              <a:t>.). </a:t>
            </a:r>
            <a:endParaRPr lang="lt-LT" dirty="0"/>
          </a:p>
        </p:txBody>
      </p:sp>
      <p:sp>
        <p:nvSpPr>
          <p:cNvPr id="5" name="Rounded Rectangle 4"/>
          <p:cNvSpPr/>
          <p:nvPr/>
        </p:nvSpPr>
        <p:spPr>
          <a:xfrm>
            <a:off x="611560" y="1340768"/>
            <a:ext cx="1080120" cy="576064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7030A0"/>
                </a:solidFill>
              </a:rPr>
              <a:t>PO10</a:t>
            </a:r>
          </a:p>
        </p:txBody>
      </p:sp>
    </p:spTree>
    <p:extLst>
      <p:ext uri="{BB962C8B-B14F-4D97-AF65-F5344CB8AC3E}">
        <p14:creationId xmlns:p14="http://schemas.microsoft.com/office/powerpoint/2010/main" val="2529087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1052091"/>
            <a:ext cx="8424936" cy="720725"/>
          </a:xfrm>
        </p:spPr>
        <p:txBody>
          <a:bodyPr/>
          <a:lstStyle/>
          <a:p>
            <a:pPr eaLnBrk="1" hangingPunct="1"/>
            <a:r>
              <a:rPr lang="lt-LT" dirty="0" smtClean="0"/>
              <a:t>IT valdymo procesų erdvė – COBIT 4.1 procesai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565990" y="1938343"/>
            <a:ext cx="1080120" cy="561723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7030A0"/>
                </a:solidFill>
              </a:rPr>
              <a:t>PO1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1835696" y="1931173"/>
            <a:ext cx="1080120" cy="576064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7030A0"/>
                </a:solidFill>
              </a:rPr>
              <a:t>PO2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3059832" y="1945968"/>
            <a:ext cx="1080120" cy="576064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7030A0"/>
                </a:solidFill>
              </a:rPr>
              <a:t>PO3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4283968" y="1945968"/>
            <a:ext cx="1080120" cy="576064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7030A0"/>
                </a:solidFill>
              </a:rPr>
              <a:t>PO4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3036699" y="2780928"/>
            <a:ext cx="1080120" cy="576064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7030A0"/>
                </a:solidFill>
              </a:rPr>
              <a:t>PO10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508104" y="1966520"/>
            <a:ext cx="1080120" cy="576064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7030A0"/>
                </a:solidFill>
              </a:rPr>
              <a:t>PO5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6732240" y="1966520"/>
            <a:ext cx="1080120" cy="576064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7030A0"/>
                </a:solidFill>
              </a:rPr>
              <a:t>PO6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7956376" y="1966520"/>
            <a:ext cx="1080120" cy="576064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7030A0"/>
                </a:solidFill>
              </a:rPr>
              <a:t>PO7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565990" y="2808637"/>
            <a:ext cx="1080120" cy="548355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7030A0"/>
                </a:solidFill>
              </a:rPr>
              <a:t>PO8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1777119" y="2780928"/>
            <a:ext cx="1080120" cy="576064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7030A0"/>
                </a:solidFill>
              </a:rPr>
              <a:t>PO9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539552" y="3515349"/>
            <a:ext cx="1080120" cy="561723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chemeClr val="tx2">
                  <a:lumMod val="20000"/>
                  <a:lumOff val="80000"/>
                </a:schemeClr>
              </a:gs>
              <a:gs pos="8300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0070C0"/>
                </a:solidFill>
              </a:rPr>
              <a:t>AI1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1763688" y="3515349"/>
            <a:ext cx="1080120" cy="561723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chemeClr val="tx2">
                  <a:lumMod val="20000"/>
                  <a:lumOff val="80000"/>
                </a:schemeClr>
              </a:gs>
              <a:gs pos="8300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0070C0"/>
                </a:solidFill>
              </a:rPr>
              <a:t>AI2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2987824" y="3515349"/>
            <a:ext cx="1080120" cy="561723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chemeClr val="tx2">
                  <a:lumMod val="20000"/>
                  <a:lumOff val="80000"/>
                </a:schemeClr>
              </a:gs>
              <a:gs pos="8300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0070C0"/>
                </a:solidFill>
              </a:rPr>
              <a:t>AI3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4283968" y="3515349"/>
            <a:ext cx="1080120" cy="561723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chemeClr val="tx2">
                  <a:lumMod val="20000"/>
                  <a:lumOff val="80000"/>
                </a:schemeClr>
              </a:gs>
              <a:gs pos="8300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0070C0"/>
                </a:solidFill>
              </a:rPr>
              <a:t>AI4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5508104" y="3501008"/>
            <a:ext cx="1080120" cy="561723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chemeClr val="tx2">
                  <a:lumMod val="20000"/>
                  <a:lumOff val="80000"/>
                </a:schemeClr>
              </a:gs>
              <a:gs pos="8300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0070C0"/>
                </a:solidFill>
              </a:rPr>
              <a:t>AI5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6732240" y="3501007"/>
            <a:ext cx="1080120" cy="561723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chemeClr val="tx2">
                  <a:lumMod val="20000"/>
                  <a:lumOff val="80000"/>
                </a:schemeClr>
              </a:gs>
              <a:gs pos="8300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0070C0"/>
                </a:solidFill>
              </a:rPr>
              <a:t>AI6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7956376" y="3515348"/>
            <a:ext cx="1080120" cy="561723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chemeClr val="tx2">
                  <a:lumMod val="20000"/>
                  <a:lumOff val="80000"/>
                </a:schemeClr>
              </a:gs>
              <a:gs pos="8300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0070C0"/>
                </a:solidFill>
              </a:rPr>
              <a:t>AI7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539552" y="4293096"/>
            <a:ext cx="1080120" cy="548355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rgbClr val="92D050"/>
              </a:gs>
              <a:gs pos="83000">
                <a:srgbClr val="92DCA5"/>
              </a:gs>
              <a:gs pos="100000">
                <a:srgbClr val="99FF66"/>
              </a:gs>
            </a:gsLst>
            <a:lin ang="5400000" scaled="1"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00B050"/>
                </a:solidFill>
              </a:rPr>
              <a:t>DS1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1738035" y="4279545"/>
            <a:ext cx="1080120" cy="548355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rgbClr val="92D050"/>
              </a:gs>
              <a:gs pos="83000">
                <a:srgbClr val="92DCA5"/>
              </a:gs>
              <a:gs pos="100000">
                <a:srgbClr val="99FF66"/>
              </a:gs>
            </a:gsLst>
            <a:lin ang="5400000" scaled="1"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00B050"/>
                </a:solidFill>
              </a:rPr>
              <a:t>DS2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3015278" y="4293096"/>
            <a:ext cx="1080120" cy="548355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rgbClr val="92D050"/>
              </a:gs>
              <a:gs pos="83000">
                <a:srgbClr val="92DCA5"/>
              </a:gs>
              <a:gs pos="100000">
                <a:srgbClr val="99FF66"/>
              </a:gs>
            </a:gsLst>
            <a:lin ang="5400000" scaled="1"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00B050"/>
                </a:solidFill>
              </a:rPr>
              <a:t>DS3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4282022" y="4293096"/>
            <a:ext cx="1080120" cy="548355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rgbClr val="92D050"/>
              </a:gs>
              <a:gs pos="83000">
                <a:srgbClr val="92DCA5"/>
              </a:gs>
              <a:gs pos="100000">
                <a:srgbClr val="99FF66"/>
              </a:gs>
            </a:gsLst>
            <a:lin ang="5400000" scaled="1"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00B050"/>
                </a:solidFill>
              </a:rPr>
              <a:t>DS4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5511653" y="4320805"/>
            <a:ext cx="1080120" cy="548355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rgbClr val="92D050"/>
              </a:gs>
              <a:gs pos="83000">
                <a:srgbClr val="92DCA5"/>
              </a:gs>
              <a:gs pos="100000">
                <a:srgbClr val="99FF66"/>
              </a:gs>
            </a:gsLst>
            <a:lin ang="5400000" scaled="1"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00B050"/>
                </a:solidFill>
              </a:rPr>
              <a:t>DS5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6726290" y="4293096"/>
            <a:ext cx="1080120" cy="548355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rgbClr val="92D050"/>
              </a:gs>
              <a:gs pos="83000">
                <a:srgbClr val="92DCA5"/>
              </a:gs>
              <a:gs pos="100000">
                <a:srgbClr val="99FF66"/>
              </a:gs>
            </a:gsLst>
            <a:lin ang="5400000" scaled="1"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00B050"/>
                </a:solidFill>
              </a:rPr>
              <a:t>DS6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7952597" y="4320805"/>
            <a:ext cx="1080120" cy="548355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rgbClr val="92D050"/>
              </a:gs>
              <a:gs pos="83000">
                <a:srgbClr val="92DCA5"/>
              </a:gs>
              <a:gs pos="100000">
                <a:srgbClr val="99FF66"/>
              </a:gs>
            </a:gsLst>
            <a:lin ang="5400000" scaled="1"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00B050"/>
                </a:solidFill>
              </a:rPr>
              <a:t>DS7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539552" y="5040885"/>
            <a:ext cx="1080120" cy="548355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rgbClr val="92D050"/>
              </a:gs>
              <a:gs pos="83000">
                <a:srgbClr val="92DCA5"/>
              </a:gs>
              <a:gs pos="100000">
                <a:srgbClr val="99FF66"/>
              </a:gs>
            </a:gsLst>
            <a:lin ang="5400000" scaled="1"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00B050"/>
                </a:solidFill>
              </a:rPr>
              <a:t>DS8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1770092" y="5040885"/>
            <a:ext cx="1080120" cy="548355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rgbClr val="92D050"/>
              </a:gs>
              <a:gs pos="83000">
                <a:srgbClr val="92DCA5"/>
              </a:gs>
              <a:gs pos="100000">
                <a:srgbClr val="99FF66"/>
              </a:gs>
            </a:gsLst>
            <a:lin ang="5400000" scaled="1"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00B050"/>
                </a:solidFill>
              </a:rPr>
              <a:t>DS9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3023445" y="5055226"/>
            <a:ext cx="1080120" cy="548355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rgbClr val="92D050"/>
              </a:gs>
              <a:gs pos="83000">
                <a:srgbClr val="92DCA5"/>
              </a:gs>
              <a:gs pos="100000">
                <a:srgbClr val="99FF66"/>
              </a:gs>
            </a:gsLst>
            <a:lin ang="5400000" scaled="1"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00B050"/>
                </a:solidFill>
              </a:rPr>
              <a:t>DS10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4276798" y="5055112"/>
            <a:ext cx="1080120" cy="548355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rgbClr val="92D050"/>
              </a:gs>
              <a:gs pos="83000">
                <a:srgbClr val="92DCA5"/>
              </a:gs>
              <a:gs pos="100000">
                <a:srgbClr val="99FF66"/>
              </a:gs>
            </a:gsLst>
            <a:lin ang="5400000" scaled="1"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00B050"/>
                </a:solidFill>
              </a:rPr>
              <a:t>DS11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5508104" y="5068594"/>
            <a:ext cx="1080120" cy="548355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rgbClr val="92D050"/>
              </a:gs>
              <a:gs pos="83000">
                <a:srgbClr val="92DCA5"/>
              </a:gs>
              <a:gs pos="100000">
                <a:srgbClr val="99FF66"/>
              </a:gs>
            </a:gsLst>
            <a:lin ang="5400000" scaled="1"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00B050"/>
                </a:solidFill>
              </a:rPr>
              <a:t>DS12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6726290" y="5054491"/>
            <a:ext cx="1080120" cy="548355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rgbClr val="92D050"/>
              </a:gs>
              <a:gs pos="83000">
                <a:srgbClr val="92DCA5"/>
              </a:gs>
              <a:gs pos="100000">
                <a:srgbClr val="99FF66"/>
              </a:gs>
            </a:gsLst>
            <a:lin ang="5400000" scaled="1"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00B050"/>
                </a:solidFill>
              </a:rPr>
              <a:t>DS13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539552" y="5819605"/>
            <a:ext cx="1080120" cy="561723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rgbClr val="FFC000"/>
              </a:gs>
              <a:gs pos="83000">
                <a:srgbClr val="F3C27B"/>
              </a:gs>
              <a:gs pos="100000">
                <a:srgbClr val="FFC000"/>
              </a:gs>
            </a:gsLst>
            <a:lin ang="5400000" scaled="1"/>
          </a:gradFill>
          <a:ln>
            <a:solidFill>
              <a:srgbClr val="E373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E37303"/>
                </a:solidFill>
              </a:rPr>
              <a:t>ME1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1763688" y="5802225"/>
            <a:ext cx="1080120" cy="567382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rgbClr val="FFC000"/>
              </a:gs>
              <a:gs pos="83000">
                <a:srgbClr val="F3C27B"/>
              </a:gs>
              <a:gs pos="100000">
                <a:srgbClr val="FFC000"/>
              </a:gs>
            </a:gsLst>
            <a:lin ang="5400000" scaled="1"/>
          </a:gradFill>
          <a:ln>
            <a:solidFill>
              <a:srgbClr val="E373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E37303"/>
                </a:solidFill>
              </a:rPr>
              <a:t>ME2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3015278" y="5805264"/>
            <a:ext cx="1080120" cy="561723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rgbClr val="FFC000"/>
              </a:gs>
              <a:gs pos="83000">
                <a:srgbClr val="F3C27B"/>
              </a:gs>
              <a:gs pos="100000">
                <a:srgbClr val="FFC000"/>
              </a:gs>
            </a:gsLst>
            <a:lin ang="5400000" scaled="1"/>
          </a:gradFill>
          <a:ln>
            <a:solidFill>
              <a:srgbClr val="E373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E37303"/>
                </a:solidFill>
              </a:rPr>
              <a:t>ME3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4276798" y="5819605"/>
            <a:ext cx="1080120" cy="561723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rgbClr val="FFC000"/>
              </a:gs>
              <a:gs pos="83000">
                <a:srgbClr val="F3C27B"/>
              </a:gs>
              <a:gs pos="100000">
                <a:srgbClr val="FFC000"/>
              </a:gs>
            </a:gsLst>
            <a:lin ang="5400000" scaled="1"/>
          </a:gradFill>
          <a:ln>
            <a:solidFill>
              <a:srgbClr val="E373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E37303"/>
                </a:solidFill>
              </a:rPr>
              <a:t>ME4</a:t>
            </a:r>
          </a:p>
        </p:txBody>
      </p:sp>
      <p:sp>
        <p:nvSpPr>
          <p:cNvPr id="59" name="Rounded Rectangle 58"/>
          <p:cNvSpPr>
            <a:spLocks noChangeAspect="1"/>
          </p:cNvSpPr>
          <p:nvPr/>
        </p:nvSpPr>
        <p:spPr>
          <a:xfrm>
            <a:off x="471778" y="1872533"/>
            <a:ext cx="1228027" cy="69237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 sz="2400" dirty="0" smtClean="0">
              <a:solidFill>
                <a:srgbClr val="7030A0"/>
              </a:solidFill>
            </a:endParaRPr>
          </a:p>
        </p:txBody>
      </p:sp>
      <p:sp>
        <p:nvSpPr>
          <p:cNvPr id="60" name="Rounded Rectangle 59"/>
          <p:cNvSpPr>
            <a:spLocks noChangeAspect="1"/>
          </p:cNvSpPr>
          <p:nvPr/>
        </p:nvSpPr>
        <p:spPr>
          <a:xfrm>
            <a:off x="1759797" y="1872533"/>
            <a:ext cx="1228027" cy="69237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 sz="2400" dirty="0" smtClean="0">
              <a:solidFill>
                <a:srgbClr val="7030A0"/>
              </a:solidFill>
            </a:endParaRPr>
          </a:p>
        </p:txBody>
      </p:sp>
      <p:sp>
        <p:nvSpPr>
          <p:cNvPr id="61" name="Rounded Rectangle 60"/>
          <p:cNvSpPr>
            <a:spLocks noChangeAspect="1"/>
          </p:cNvSpPr>
          <p:nvPr/>
        </p:nvSpPr>
        <p:spPr>
          <a:xfrm>
            <a:off x="5438314" y="3454250"/>
            <a:ext cx="1228027" cy="69237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 sz="2400" dirty="0" smtClean="0">
              <a:solidFill>
                <a:srgbClr val="7030A0"/>
              </a:solidFill>
            </a:endParaRPr>
          </a:p>
        </p:txBody>
      </p:sp>
      <p:sp>
        <p:nvSpPr>
          <p:cNvPr id="62" name="Rounded Rectangle 61"/>
          <p:cNvSpPr>
            <a:spLocks noChangeAspect="1"/>
          </p:cNvSpPr>
          <p:nvPr/>
        </p:nvSpPr>
        <p:spPr>
          <a:xfrm>
            <a:off x="2980042" y="2720034"/>
            <a:ext cx="1228027" cy="69237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 sz="2400" dirty="0" smtClean="0">
              <a:solidFill>
                <a:srgbClr val="7030A0"/>
              </a:solidFill>
            </a:endParaRPr>
          </a:p>
        </p:txBody>
      </p:sp>
      <p:sp>
        <p:nvSpPr>
          <p:cNvPr id="63" name="Rounded Rectangle 62"/>
          <p:cNvSpPr>
            <a:spLocks noChangeAspect="1"/>
          </p:cNvSpPr>
          <p:nvPr/>
        </p:nvSpPr>
        <p:spPr>
          <a:xfrm>
            <a:off x="6662450" y="3441969"/>
            <a:ext cx="1228027" cy="69237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 sz="2400" dirty="0" smtClean="0">
              <a:solidFill>
                <a:srgbClr val="7030A0"/>
              </a:solidFill>
            </a:endParaRPr>
          </a:p>
        </p:txBody>
      </p:sp>
      <p:sp>
        <p:nvSpPr>
          <p:cNvPr id="64" name="Rounded Rectangle 63"/>
          <p:cNvSpPr>
            <a:spLocks noChangeAspect="1"/>
          </p:cNvSpPr>
          <p:nvPr/>
        </p:nvSpPr>
        <p:spPr>
          <a:xfrm>
            <a:off x="4208069" y="1872533"/>
            <a:ext cx="1228027" cy="69237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 sz="2400" dirty="0" smtClean="0">
              <a:solidFill>
                <a:srgbClr val="7030A0"/>
              </a:solidFill>
            </a:endParaRPr>
          </a:p>
        </p:txBody>
      </p:sp>
      <p:sp>
        <p:nvSpPr>
          <p:cNvPr id="65" name="Rounded Rectangle 64"/>
          <p:cNvSpPr>
            <a:spLocks noChangeAspect="1"/>
          </p:cNvSpPr>
          <p:nvPr/>
        </p:nvSpPr>
        <p:spPr>
          <a:xfrm>
            <a:off x="7886586" y="3454250"/>
            <a:ext cx="1228027" cy="69237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 sz="2400" dirty="0" smtClean="0">
              <a:solidFill>
                <a:srgbClr val="7030A0"/>
              </a:solidFill>
            </a:endParaRPr>
          </a:p>
        </p:txBody>
      </p:sp>
      <p:sp>
        <p:nvSpPr>
          <p:cNvPr id="66" name="Rounded Rectangle 65"/>
          <p:cNvSpPr>
            <a:spLocks noChangeAspect="1"/>
          </p:cNvSpPr>
          <p:nvPr/>
        </p:nvSpPr>
        <p:spPr>
          <a:xfrm>
            <a:off x="5456222" y="4248796"/>
            <a:ext cx="1228027" cy="69237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 sz="2400" dirty="0" smtClean="0">
              <a:solidFill>
                <a:srgbClr val="7030A0"/>
              </a:solidFill>
            </a:endParaRPr>
          </a:p>
        </p:txBody>
      </p:sp>
      <p:sp>
        <p:nvSpPr>
          <p:cNvPr id="67" name="Rounded Rectangle 66"/>
          <p:cNvSpPr>
            <a:spLocks noChangeAspect="1"/>
          </p:cNvSpPr>
          <p:nvPr/>
        </p:nvSpPr>
        <p:spPr>
          <a:xfrm>
            <a:off x="4221840" y="4968876"/>
            <a:ext cx="1228027" cy="69237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 sz="2400" dirty="0" smtClean="0">
              <a:solidFill>
                <a:srgbClr val="7030A0"/>
              </a:solidFill>
            </a:endParaRPr>
          </a:p>
        </p:txBody>
      </p:sp>
      <p:sp>
        <p:nvSpPr>
          <p:cNvPr id="69" name="Rounded Rectangle 68"/>
          <p:cNvSpPr>
            <a:spLocks noChangeAspect="1"/>
          </p:cNvSpPr>
          <p:nvPr/>
        </p:nvSpPr>
        <p:spPr>
          <a:xfrm>
            <a:off x="1691680" y="5754280"/>
            <a:ext cx="1228027" cy="69237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 sz="2400" dirty="0" smtClean="0">
              <a:solidFill>
                <a:srgbClr val="7030A0"/>
              </a:solidFill>
            </a:endParaRPr>
          </a:p>
        </p:txBody>
      </p:sp>
      <p:sp>
        <p:nvSpPr>
          <p:cNvPr id="70" name="Rounded Rectangle 69"/>
          <p:cNvSpPr>
            <a:spLocks noChangeAspect="1"/>
          </p:cNvSpPr>
          <p:nvPr/>
        </p:nvSpPr>
        <p:spPr>
          <a:xfrm>
            <a:off x="4210014" y="5747483"/>
            <a:ext cx="1228027" cy="69237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 sz="2400" dirty="0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4" grpId="0" animBg="1"/>
      <p:bldP spid="35" grpId="0" animBg="1"/>
      <p:bldP spid="36" grpId="0" animBg="1"/>
      <p:bldP spid="37" grpId="0" animBg="1"/>
      <p:bldP spid="41" grpId="0" animBg="1"/>
      <p:bldP spid="42" grpId="0" animBg="1"/>
      <p:bldP spid="43" grpId="0" animBg="1"/>
      <p:bldP spid="44" grpId="0" animBg="1"/>
      <p:bldP spid="46" grpId="0" animBg="1"/>
      <p:bldP spid="46" grpId="1" animBg="1"/>
      <p:bldP spid="47" grpId="0" animBg="1"/>
      <p:bldP spid="48" grpId="0" animBg="1"/>
      <p:bldP spid="49" grpId="0" animBg="1"/>
      <p:bldP spid="50" grpId="0" animBg="1"/>
      <p:bldP spid="52" grpId="0" animBg="1"/>
      <p:bldP spid="53" grpId="0" animBg="1"/>
      <p:bldP spid="53" grpId="1" animBg="1"/>
      <p:bldP spid="54" grpId="0" animBg="1"/>
      <p:bldP spid="56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9" grpId="0" animBg="1"/>
      <p:bldP spid="7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712" y="1124744"/>
            <a:ext cx="6912768" cy="720725"/>
          </a:xfrm>
        </p:spPr>
        <p:txBody>
          <a:bodyPr/>
          <a:lstStyle/>
          <a:p>
            <a:pPr eaLnBrk="1" hangingPunct="1"/>
            <a:r>
              <a:rPr lang="lt-LT" dirty="0" smtClean="0"/>
              <a:t>Projektų valdyma</a:t>
            </a:r>
            <a:r>
              <a:rPr lang="lt-LT" dirty="0"/>
              <a:t>s</a:t>
            </a:r>
            <a:r>
              <a:rPr lang="lt-LT" dirty="0" smtClean="0"/>
              <a:t> – išvados (3)</a:t>
            </a:r>
          </a:p>
        </p:txBody>
      </p:sp>
      <p:sp>
        <p:nvSpPr>
          <p:cNvPr id="10" name="Turinio vietos rezervavimo ženklas 5"/>
          <p:cNvSpPr>
            <a:spLocks noGrp="1"/>
          </p:cNvSpPr>
          <p:nvPr>
            <p:ph sz="half" idx="1"/>
          </p:nvPr>
        </p:nvSpPr>
        <p:spPr>
          <a:xfrm>
            <a:off x="395536" y="2060848"/>
            <a:ext cx="8640960" cy="4608512"/>
          </a:xfrm>
        </p:spPr>
        <p:txBody>
          <a:bodyPr/>
          <a:lstStyle/>
          <a:p>
            <a:pPr marL="0" indent="0">
              <a:buNone/>
            </a:pPr>
            <a:r>
              <a:rPr lang="lt-LT" dirty="0"/>
              <a:t>8. Policijos departamente taikomi projektų valdymo principai neužtikrino VPVS </a:t>
            </a:r>
            <a:r>
              <a:rPr lang="lt-LT" dirty="0" smtClean="0"/>
              <a:t>projekto kokybės </a:t>
            </a:r>
            <a:r>
              <a:rPr lang="lt-LT" dirty="0"/>
              <a:t>ir rizikų valdymo, nes: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lt-LT" dirty="0"/>
              <a:t>8.3. VPVS projekto įgyvendinimą koordinavusi Vidaus reikalų ministerija nesudarė </a:t>
            </a:r>
            <a:r>
              <a:rPr lang="lt-LT" dirty="0" smtClean="0"/>
              <a:t>sąlygų patikimam </a:t>
            </a:r>
            <a:r>
              <a:rPr lang="lt-LT" dirty="0"/>
              <a:t>duomenų keitimuisi tarp Policijos departamento ir Bendrojo pagalbos </a:t>
            </a:r>
            <a:r>
              <a:rPr lang="lt-LT" dirty="0" smtClean="0"/>
              <a:t>centro, todėl </a:t>
            </a:r>
            <a:r>
              <a:rPr lang="lt-LT" dirty="0"/>
              <a:t>buvo sukurta tik vienkryptė sąsaja tarp </a:t>
            </a:r>
            <a:r>
              <a:rPr lang="lt-LT" dirty="0" smtClean="0"/>
              <a:t>PRĮR (policijos </a:t>
            </a:r>
            <a:r>
              <a:rPr lang="lt-LT" dirty="0"/>
              <a:t>registruojamų įvykių </a:t>
            </a:r>
            <a:r>
              <a:rPr lang="lt-LT" dirty="0" smtClean="0"/>
              <a:t>registro), </a:t>
            </a:r>
            <a:r>
              <a:rPr lang="lt-LT" dirty="0"/>
              <a:t>VPVS </a:t>
            </a:r>
            <a:r>
              <a:rPr lang="lt-LT" dirty="0" smtClean="0"/>
              <a:t>(</a:t>
            </a:r>
            <a:r>
              <a:rPr lang="lt-LT" dirty="0"/>
              <a:t>v</a:t>
            </a:r>
            <a:r>
              <a:rPr lang="lt-LT" dirty="0" smtClean="0"/>
              <a:t>ieninga </a:t>
            </a:r>
            <a:r>
              <a:rPr lang="lt-LT" dirty="0"/>
              <a:t>pajėgų valdymo </a:t>
            </a:r>
            <a:r>
              <a:rPr lang="lt-LT" dirty="0" smtClean="0"/>
              <a:t>sistemos) ir </a:t>
            </a:r>
            <a:r>
              <a:rPr lang="lt-LT" dirty="0"/>
              <a:t>BPC IS (2.1 poskyris, 25 psl</a:t>
            </a:r>
            <a:r>
              <a:rPr lang="lt-LT" dirty="0" smtClean="0"/>
              <a:t>.).</a:t>
            </a:r>
            <a:endParaRPr lang="lt-LT" dirty="0"/>
          </a:p>
        </p:txBody>
      </p:sp>
      <p:sp>
        <p:nvSpPr>
          <p:cNvPr id="5" name="Rounded Rectangle 4"/>
          <p:cNvSpPr/>
          <p:nvPr/>
        </p:nvSpPr>
        <p:spPr>
          <a:xfrm>
            <a:off x="611560" y="1340768"/>
            <a:ext cx="1080120" cy="576064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7030A0"/>
                </a:solidFill>
              </a:rPr>
              <a:t>PO10</a:t>
            </a:r>
          </a:p>
        </p:txBody>
      </p:sp>
    </p:spTree>
    <p:extLst>
      <p:ext uri="{BB962C8B-B14F-4D97-AF65-F5344CB8AC3E}">
        <p14:creationId xmlns:p14="http://schemas.microsoft.com/office/powerpoint/2010/main" val="236140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059832" y="1124744"/>
            <a:ext cx="5832648" cy="720725"/>
          </a:xfrm>
        </p:spPr>
        <p:txBody>
          <a:bodyPr/>
          <a:lstStyle/>
          <a:p>
            <a:pPr eaLnBrk="1" hangingPunct="1"/>
            <a:r>
              <a:rPr lang="lt-LT" dirty="0" smtClean="0"/>
              <a:t>Projektų valdyma</a:t>
            </a:r>
            <a:r>
              <a:rPr lang="lt-LT" dirty="0"/>
              <a:t>s</a:t>
            </a:r>
            <a:r>
              <a:rPr lang="lt-LT" dirty="0" smtClean="0"/>
              <a:t> – išvados (4)</a:t>
            </a:r>
          </a:p>
        </p:txBody>
      </p:sp>
      <p:sp>
        <p:nvSpPr>
          <p:cNvPr id="10" name="Turinio vietos rezervavimo ženklas 5"/>
          <p:cNvSpPr>
            <a:spLocks noGrp="1"/>
          </p:cNvSpPr>
          <p:nvPr>
            <p:ph sz="half" idx="1"/>
          </p:nvPr>
        </p:nvSpPr>
        <p:spPr>
          <a:xfrm>
            <a:off x="395536" y="2060848"/>
            <a:ext cx="8640960" cy="4608512"/>
          </a:xfrm>
        </p:spPr>
        <p:txBody>
          <a:bodyPr/>
          <a:lstStyle/>
          <a:p>
            <a:pPr marL="0" indent="0">
              <a:buNone/>
            </a:pPr>
            <a:r>
              <a:rPr lang="lt-LT" dirty="0"/>
              <a:t>8. Policijos departamente taikomi projektų valdymo principai neužtikrino VPVS </a:t>
            </a:r>
            <a:r>
              <a:rPr lang="lt-LT" dirty="0" smtClean="0"/>
              <a:t>projekto kokybės </a:t>
            </a:r>
            <a:r>
              <a:rPr lang="lt-LT" dirty="0"/>
              <a:t>ir rizikų valdymo, nes: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lt-LT" dirty="0" smtClean="0"/>
              <a:t>8.4</a:t>
            </a:r>
            <a:r>
              <a:rPr lang="lt-LT" dirty="0"/>
              <a:t>. Nesilaikoma nustatyto vykdomų projektų kontrolės mechanizmo, VPVS </a:t>
            </a:r>
            <a:r>
              <a:rPr lang="lt-LT" dirty="0" smtClean="0"/>
              <a:t>programinės įrangos </a:t>
            </a:r>
            <a:r>
              <a:rPr lang="lt-LT" dirty="0"/>
              <a:t>tobulinimo darbai buvo vykdomi skubotai, testavimo, mokymo organizavimo </a:t>
            </a:r>
            <a:r>
              <a:rPr lang="lt-LT" dirty="0" smtClean="0"/>
              <a:t>ir rezultatų </a:t>
            </a:r>
            <a:r>
              <a:rPr lang="lt-LT" dirty="0"/>
              <a:t>priėmimo eiga buvo nenuosekli, neatlikta VPVS bandomoji eksploatacija </a:t>
            </a:r>
            <a:r>
              <a:rPr lang="lt-LT" dirty="0" smtClean="0"/>
              <a:t>ir projekto </a:t>
            </a:r>
            <a:r>
              <a:rPr lang="lt-LT" dirty="0"/>
              <a:t>rezultatų peržiūra, todėl neįsitikinta sklandžiu sukurtų funkcijų veikimu </a:t>
            </a:r>
            <a:r>
              <a:rPr lang="lt-LT" dirty="0" smtClean="0"/>
              <a:t>esant realioms </a:t>
            </a:r>
            <a:r>
              <a:rPr lang="lt-LT" dirty="0"/>
              <a:t>IS eksploatavimo sąlygoms, o baigus projektą – jo rezultatyvumu, ar </a:t>
            </a:r>
            <a:r>
              <a:rPr lang="lt-LT" dirty="0" smtClean="0"/>
              <a:t>sukurtos VPVS </a:t>
            </a:r>
            <a:r>
              <a:rPr lang="lt-LT" dirty="0"/>
              <a:t>programinės įrangos funkcijos naudojamos (2.1, 2.2 poskyriai, 24, 26, 27 psl.).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11560" y="1340768"/>
            <a:ext cx="1080120" cy="576064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7030A0"/>
                </a:solidFill>
              </a:rPr>
              <a:t>PO10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835696" y="1340768"/>
            <a:ext cx="1080120" cy="561723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chemeClr val="tx2">
                  <a:lumMod val="20000"/>
                  <a:lumOff val="80000"/>
                </a:schemeClr>
              </a:gs>
              <a:gs pos="8300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0070C0"/>
                </a:solidFill>
              </a:rPr>
              <a:t>AI7</a:t>
            </a:r>
          </a:p>
        </p:txBody>
      </p:sp>
    </p:spTree>
    <p:extLst>
      <p:ext uri="{BB962C8B-B14F-4D97-AF65-F5344CB8AC3E}">
        <p14:creationId xmlns:p14="http://schemas.microsoft.com/office/powerpoint/2010/main" val="3499854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059832" y="908720"/>
            <a:ext cx="4320480" cy="936749"/>
          </a:xfrm>
        </p:spPr>
        <p:txBody>
          <a:bodyPr/>
          <a:lstStyle/>
          <a:p>
            <a:pPr eaLnBrk="1" hangingPunct="1"/>
            <a:r>
              <a:rPr lang="lt-LT" dirty="0" smtClean="0"/>
              <a:t>Projektų valdyma</a:t>
            </a:r>
            <a:r>
              <a:rPr lang="lt-LT" dirty="0"/>
              <a:t>s</a:t>
            </a:r>
            <a:r>
              <a:rPr lang="lt-LT" dirty="0" smtClean="0"/>
              <a:t> – rekomendacijos</a:t>
            </a:r>
          </a:p>
        </p:txBody>
      </p:sp>
      <p:sp>
        <p:nvSpPr>
          <p:cNvPr id="10" name="Turinio vietos rezervavimo ženklas 5"/>
          <p:cNvSpPr>
            <a:spLocks noGrp="1"/>
          </p:cNvSpPr>
          <p:nvPr>
            <p:ph sz="half" idx="1"/>
          </p:nvPr>
        </p:nvSpPr>
        <p:spPr>
          <a:xfrm>
            <a:off x="395536" y="2060848"/>
            <a:ext cx="8640960" cy="4608512"/>
          </a:xfrm>
        </p:spPr>
        <p:txBody>
          <a:bodyPr/>
          <a:lstStyle/>
          <a:p>
            <a:pPr marL="0" indent="0">
              <a:spcBef>
                <a:spcPts val="1200"/>
              </a:spcBef>
              <a:buNone/>
            </a:pPr>
            <a:r>
              <a:rPr lang="lt-LT" dirty="0"/>
              <a:t>8. Siekiant užtikrinti IT projektų kokybę ir projektų rizikos valdymą: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lt-LT" dirty="0"/>
              <a:t>8.1. Peržiūrėti ir atnaujinti Policijos departamente taikomus IT projektų valdymo principus</a:t>
            </a:r>
            <a:r>
              <a:rPr lang="lt-LT" dirty="0" smtClean="0"/>
              <a:t>, numatant</a:t>
            </a:r>
            <a:r>
              <a:rPr lang="lt-LT" dirty="0"/>
              <a:t>, </a:t>
            </a:r>
            <a:r>
              <a:rPr lang="lt-LT" u="sng" dirty="0"/>
              <a:t>kad būtų sudaromas integruotas projekto įgyvendinimo planas</a:t>
            </a:r>
            <a:r>
              <a:rPr lang="lt-LT" dirty="0"/>
              <a:t>. Pagal </a:t>
            </a:r>
            <a:r>
              <a:rPr lang="lt-LT" dirty="0" smtClean="0"/>
              <a:t>šį planą </a:t>
            </a:r>
            <a:r>
              <a:rPr lang="lt-LT" dirty="0"/>
              <a:t>viso projekto gyvavimo ciklo metu organizuojamas </a:t>
            </a:r>
            <a:r>
              <a:rPr lang="lt-LT" u="sng" dirty="0"/>
              <a:t>projektų įgyvendinimas </a:t>
            </a:r>
            <a:r>
              <a:rPr lang="lt-LT" u="sng" dirty="0" smtClean="0"/>
              <a:t>ir kontrolė</a:t>
            </a:r>
            <a:r>
              <a:rPr lang="lt-LT" dirty="0"/>
              <a:t>, o apie nuokrypius nuo plano informuojamos už įgyvendinimo </a:t>
            </a:r>
            <a:r>
              <a:rPr lang="lt-LT" dirty="0" smtClean="0"/>
              <a:t>kontrolę </a:t>
            </a:r>
            <a:r>
              <a:rPr lang="pt-BR" dirty="0" smtClean="0"/>
              <a:t>atsakingos </a:t>
            </a:r>
            <a:r>
              <a:rPr lang="pt-BR" dirty="0"/>
              <a:t>struktūros (8.2, 8.3, 8.4 išvados</a:t>
            </a:r>
            <a:r>
              <a:rPr lang="pt-BR" dirty="0" smtClean="0"/>
              <a:t>) </a:t>
            </a:r>
            <a:r>
              <a:rPr lang="en-US" dirty="0">
                <a:solidFill>
                  <a:srgbClr val="FF0000"/>
                </a:solidFill>
              </a:rPr>
              <a:t>(</a:t>
            </a:r>
            <a:r>
              <a:rPr lang="lt-LT" dirty="0">
                <a:solidFill>
                  <a:srgbClr val="FF0000"/>
                </a:solidFill>
              </a:rPr>
              <a:t>2016-1</a:t>
            </a:r>
            <a:r>
              <a:rPr lang="en-US" dirty="0">
                <a:solidFill>
                  <a:srgbClr val="FF0000"/>
                </a:solidFill>
              </a:rPr>
              <a:t>2</a:t>
            </a:r>
            <a:r>
              <a:rPr lang="lt-LT" dirty="0">
                <a:solidFill>
                  <a:srgbClr val="FF0000"/>
                </a:solidFill>
              </a:rPr>
              <a:t>-</a:t>
            </a:r>
            <a:r>
              <a:rPr lang="en-US" dirty="0">
                <a:solidFill>
                  <a:srgbClr val="FF0000"/>
                </a:solidFill>
              </a:rPr>
              <a:t>21)</a:t>
            </a:r>
            <a:r>
              <a:rPr lang="pt-BR" dirty="0" smtClean="0"/>
              <a:t>.</a:t>
            </a:r>
            <a:endParaRPr lang="pt-BR" dirty="0"/>
          </a:p>
          <a:p>
            <a:pPr marL="0" indent="0">
              <a:spcBef>
                <a:spcPts val="1200"/>
              </a:spcBef>
              <a:buNone/>
            </a:pPr>
            <a:r>
              <a:rPr lang="lt-LT" dirty="0"/>
              <a:t>8.2. </a:t>
            </a:r>
            <a:r>
              <a:rPr lang="lt-LT" u="sng" dirty="0"/>
              <a:t>Parengti ir patvirtinti </a:t>
            </a:r>
            <a:r>
              <a:rPr lang="lt-LT" dirty="0"/>
              <a:t>valdomų informacinių išteklių nuostatus bei specifikacijas ir </a:t>
            </a:r>
            <a:r>
              <a:rPr lang="lt-LT" u="sng" dirty="0" smtClean="0"/>
              <a:t>įteisinti </a:t>
            </a:r>
            <a:r>
              <a:rPr lang="pt-BR" dirty="0" smtClean="0"/>
              <a:t>naudojamas </a:t>
            </a:r>
            <a:r>
              <a:rPr lang="pt-BR" dirty="0"/>
              <a:t>sistemas ir registrus (8.1 išvada, 4 priedas</a:t>
            </a:r>
            <a:r>
              <a:rPr lang="pt-BR" dirty="0" smtClean="0"/>
              <a:t>) </a:t>
            </a:r>
            <a:r>
              <a:rPr lang="en-US" dirty="0">
                <a:solidFill>
                  <a:srgbClr val="FF0000"/>
                </a:solidFill>
              </a:rPr>
              <a:t>(</a:t>
            </a:r>
            <a:r>
              <a:rPr lang="lt-LT" dirty="0">
                <a:solidFill>
                  <a:srgbClr val="FF0000"/>
                </a:solidFill>
              </a:rPr>
              <a:t>2016-1</a:t>
            </a:r>
            <a:r>
              <a:rPr lang="en-US" dirty="0">
                <a:solidFill>
                  <a:srgbClr val="FF0000"/>
                </a:solidFill>
              </a:rPr>
              <a:t>2</a:t>
            </a:r>
            <a:r>
              <a:rPr lang="lt-LT" dirty="0">
                <a:solidFill>
                  <a:srgbClr val="FF0000"/>
                </a:solidFill>
              </a:rPr>
              <a:t>-</a:t>
            </a:r>
            <a:r>
              <a:rPr lang="en-US" dirty="0">
                <a:solidFill>
                  <a:srgbClr val="FF0000"/>
                </a:solidFill>
              </a:rPr>
              <a:t>21)</a:t>
            </a:r>
            <a:r>
              <a:rPr lang="pt-BR" dirty="0" smtClean="0"/>
              <a:t>.</a:t>
            </a:r>
            <a:endParaRPr lang="lt-LT" dirty="0"/>
          </a:p>
        </p:txBody>
      </p:sp>
      <p:sp>
        <p:nvSpPr>
          <p:cNvPr id="5" name="Rounded Rectangle 4"/>
          <p:cNvSpPr/>
          <p:nvPr/>
        </p:nvSpPr>
        <p:spPr>
          <a:xfrm>
            <a:off x="611560" y="1340768"/>
            <a:ext cx="1080120" cy="576064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7030A0"/>
                </a:solidFill>
              </a:rPr>
              <a:t>PO10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835696" y="1340768"/>
            <a:ext cx="1080120" cy="561723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chemeClr val="tx2">
                  <a:lumMod val="20000"/>
                  <a:lumOff val="80000"/>
                </a:schemeClr>
              </a:gs>
              <a:gs pos="8300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0070C0"/>
                </a:solidFill>
              </a:rPr>
              <a:t>AI7</a:t>
            </a:r>
          </a:p>
        </p:txBody>
      </p:sp>
    </p:spTree>
    <p:extLst>
      <p:ext uri="{BB962C8B-B14F-4D97-AF65-F5344CB8AC3E}">
        <p14:creationId xmlns:p14="http://schemas.microsoft.com/office/powerpoint/2010/main" val="8217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268115"/>
            <a:ext cx="8740080" cy="936749"/>
          </a:xfrm>
        </p:spPr>
        <p:txBody>
          <a:bodyPr/>
          <a:lstStyle/>
          <a:p>
            <a:pPr eaLnBrk="1" hangingPunct="1"/>
            <a:r>
              <a:rPr lang="lt-LT" dirty="0"/>
              <a:t>Policijos departamento IS vidaus kontrolės brandos lygis</a:t>
            </a:r>
            <a:endParaRPr lang="lt-LT" dirty="0" smtClean="0"/>
          </a:p>
        </p:txBody>
      </p:sp>
      <p:pic>
        <p:nvPicPr>
          <p:cNvPr id="1094" name="Picture 70" descr="kryziuk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575" y="2373313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3" name="Picture 69" descr="kryziuk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575" y="2373313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2" name="Picture 68" descr="bugna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575" y="2373313"/>
            <a:ext cx="142875" cy="13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1" name="Picture 67" descr="kryziuk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575" y="2373313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0" name="Picture 66" descr="kryziuk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575" y="2373313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9" name="Picture 65" descr="kryziuk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575" y="2373313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8" name="Picture 64" descr="kryziuk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575" y="2373313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7" name="Picture 63" descr="bugna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575" y="2373313"/>
            <a:ext cx="142875" cy="13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6" name="Picture 62" descr="kryziuk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575" y="2373313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5" name="Picture 61" descr="kryziuk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575" y="2373313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4" name="Picture 60" descr="kryziuk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575" y="2373313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2" name="Picture 58" descr="bugna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575" y="2373313"/>
            <a:ext cx="142875" cy="13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981" y="2276872"/>
            <a:ext cx="8703955" cy="3827116"/>
          </a:xfrm>
          <a:prstGeom prst="rect">
            <a:avLst/>
          </a:prstGeom>
        </p:spPr>
      </p:pic>
      <p:pic>
        <p:nvPicPr>
          <p:cNvPr id="1060" name="Picture 36" descr="kryziuk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9" name="Picture 35" descr="kryziuk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kryziuk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7" name="Picture 33" descr="kryziuk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bugna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13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" name="Picture 31" descr="kryziuk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kryziuk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3" name="Picture 29" descr="kryziuk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kryziuk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1" name="Picture 27" descr="bugna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13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kryziuk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9" name="Picture 25" descr="kryziuk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kryziuk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7" name="Picture 23" descr="kryziuk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bugna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13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 descr="sauktuka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43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sauktuka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43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 descr="varnel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sauktuka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43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trikampi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13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varnel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varnel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varnel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varnel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burbulas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varnel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varnel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varnel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varnel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burbulas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aveikslėlis 64" descr="kryziuka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aveikslėlis 65" descr="sauktuka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43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aveikslėlis 66" descr="varnel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aveikslėlis 67" descr="bugna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13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aveikslėlis 68" descr="trikampi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13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aveikslėlis 69" descr="burbulas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2875" cy="142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704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1268115"/>
            <a:ext cx="8740080" cy="936749"/>
          </a:xfrm>
        </p:spPr>
        <p:txBody>
          <a:bodyPr/>
          <a:lstStyle/>
          <a:p>
            <a:pPr eaLnBrk="1" hangingPunct="1"/>
            <a:r>
              <a:rPr lang="lt-LT" dirty="0" smtClean="0"/>
              <a:t>Rekomendacijų įgyvendinimo planas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55576" y="2564904"/>
            <a:ext cx="806489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lt-LT" sz="2400" dirty="0">
                <a:solidFill>
                  <a:srgbClr val="000000"/>
                </a:solidFill>
                <a:latin typeface="Times New Roman"/>
              </a:rPr>
              <a:t>Dalį auditorių pastebėjimų trūkumų Policijos departamentas pašalino įgyvendino audito atlikimo </a:t>
            </a:r>
            <a:r>
              <a:rPr lang="lt-LT" sz="2400" dirty="0" smtClean="0">
                <a:solidFill>
                  <a:srgbClr val="000000"/>
                </a:solidFill>
                <a:latin typeface="Times New Roman"/>
              </a:rPr>
              <a:t>metu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</a:rPr>
              <a:t>.</a:t>
            </a:r>
            <a:r>
              <a:rPr lang="lt-LT" sz="2400" dirty="0" smtClean="0">
                <a:solidFill>
                  <a:srgbClr val="000000"/>
                </a:solidFill>
                <a:latin typeface="Times New Roman"/>
              </a:rPr>
              <a:t> </a:t>
            </a:r>
            <a:endParaRPr lang="lt-LT" sz="2400" dirty="0">
              <a:solidFill>
                <a:srgbClr val="000000"/>
              </a:solidFill>
              <a:latin typeface="Times New Roman"/>
            </a:endParaRPr>
          </a:p>
          <a:p>
            <a:pPr marL="342900" indent="-3429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lt-LT" sz="2400" dirty="0" smtClean="0">
                <a:latin typeface="+mn-lt"/>
              </a:rPr>
              <a:t>Auditorių pateiktoms rekomendacijoms įgyvendinti Policijos departamentas pateikė Rekomendacijų įgyvendinimo planą</a:t>
            </a:r>
          </a:p>
          <a:p>
            <a:pPr marL="342900" indent="-3429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lt-LT" sz="2400" dirty="0" smtClean="0">
                <a:latin typeface="+mn-lt"/>
              </a:rPr>
              <a:t>Rekomendacijos numatytos įgyvendinti iki 2016</a:t>
            </a:r>
            <a:r>
              <a:rPr lang="en-US" sz="2400" dirty="0" smtClean="0">
                <a:latin typeface="+mn-lt"/>
              </a:rPr>
              <a:t>-12-</a:t>
            </a:r>
            <a:r>
              <a:rPr lang="lt-LT" sz="2400" dirty="0" smtClean="0">
                <a:latin typeface="+mn-lt"/>
              </a:rPr>
              <a:t>21.</a:t>
            </a:r>
          </a:p>
          <a:p>
            <a:endParaRPr lang="lt-LT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355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://www.presentationpro.com/images/product/medium/slide/PPP_IBUSC_LT3_Any_Questions_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410" y="3068960"/>
            <a:ext cx="2952750" cy="2219326"/>
          </a:xfrm>
          <a:prstGeom prst="rect">
            <a:avLst/>
          </a:prstGeom>
          <a:noFill/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spcBef>
                <a:spcPts val="600"/>
              </a:spcBef>
              <a:buNone/>
            </a:pPr>
            <a:r>
              <a:rPr lang="lt-LT" dirty="0"/>
              <a:t>Klausimai?</a:t>
            </a:r>
            <a:endParaRPr lang="lt-LT" i="1" dirty="0"/>
          </a:p>
        </p:txBody>
      </p:sp>
    </p:spTree>
    <p:extLst>
      <p:ext uri="{BB962C8B-B14F-4D97-AF65-F5344CB8AC3E}">
        <p14:creationId xmlns:p14="http://schemas.microsoft.com/office/powerpoint/2010/main" val="3789597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980728"/>
            <a:ext cx="8424936" cy="720725"/>
          </a:xfrm>
        </p:spPr>
        <p:txBody>
          <a:bodyPr/>
          <a:lstStyle/>
          <a:p>
            <a:pPr eaLnBrk="1" hangingPunct="1"/>
            <a:r>
              <a:rPr lang="lt-LT" dirty="0" smtClean="0"/>
              <a:t>Audito apimtis – pasirinkti COBIT 4.1 procesai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565990" y="1844824"/>
            <a:ext cx="2565850" cy="828973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7030A0"/>
                </a:solidFill>
              </a:rPr>
              <a:t>PO1 Strateginis planavimas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66776" y="2780928"/>
            <a:ext cx="2542565" cy="1162222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7030A0"/>
                </a:solidFill>
              </a:rPr>
              <a:t>PO2 Informacinės architektūros nustatymas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65990" y="4077072"/>
            <a:ext cx="2565850" cy="1167765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7030A0"/>
                </a:solidFill>
              </a:rPr>
              <a:t>PO4 IT procesai, organizacinė struktūra ir ryšiai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65990" y="5373216"/>
            <a:ext cx="2543351" cy="964885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7030A0"/>
                </a:solidFill>
              </a:rPr>
              <a:t>PO10 Projektų valdymas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3347863" y="1844824"/>
            <a:ext cx="2592289" cy="828973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chemeClr val="tx2">
                  <a:lumMod val="20000"/>
                  <a:lumOff val="80000"/>
                </a:schemeClr>
              </a:gs>
              <a:gs pos="8300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0070C0"/>
                </a:solidFill>
              </a:rPr>
              <a:t>AI5 Išteklių įsigijimas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3345646" y="2780928"/>
            <a:ext cx="2594506" cy="1176562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chemeClr val="tx2">
                  <a:lumMod val="20000"/>
                  <a:lumOff val="80000"/>
                </a:schemeClr>
              </a:gs>
              <a:gs pos="8300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0070C0"/>
                </a:solidFill>
              </a:rPr>
              <a:t>AI6 Pokyčių valdymas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3345646" y="4116123"/>
            <a:ext cx="2594506" cy="1113077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chemeClr val="tx2">
                  <a:lumMod val="20000"/>
                  <a:lumOff val="80000"/>
                </a:schemeClr>
              </a:gs>
              <a:gs pos="83000">
                <a:schemeClr val="tx2">
                  <a:lumMod val="40000"/>
                  <a:lumOff val="60000"/>
                </a:schemeClr>
              </a:gs>
              <a:gs pos="100000">
                <a:schemeClr val="tx2">
                  <a:lumMod val="40000"/>
                  <a:lumOff val="60000"/>
                </a:schemeClr>
              </a:gs>
            </a:gsLst>
            <a:lin ang="5400000" scaled="1"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0070C0"/>
                </a:solidFill>
              </a:rPr>
              <a:t>AI7 </a:t>
            </a:r>
            <a:r>
              <a:rPr lang="lt-LT" sz="2400" dirty="0">
                <a:solidFill>
                  <a:srgbClr val="0070C0"/>
                </a:solidFill>
              </a:rPr>
              <a:t>Sprendimų ir pokyčių diegimas ir </a:t>
            </a:r>
            <a:r>
              <a:rPr lang="lt-LT" sz="2400" dirty="0" smtClean="0">
                <a:solidFill>
                  <a:srgbClr val="0070C0"/>
                </a:solidFill>
              </a:rPr>
              <a:t>akreditavimas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6176457" y="1844824"/>
            <a:ext cx="2716023" cy="828973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rgbClr val="92D050"/>
              </a:gs>
              <a:gs pos="83000">
                <a:srgbClr val="92DCA5"/>
              </a:gs>
              <a:gs pos="100000">
                <a:srgbClr val="99FF66"/>
              </a:gs>
            </a:gsLst>
            <a:lin ang="5400000" scaled="1"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00B050"/>
                </a:solidFill>
              </a:rPr>
              <a:t>DS5 Sistemų saugos užtikrinimas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6176457" y="2780928"/>
            <a:ext cx="2716023" cy="1176563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rgbClr val="92D050"/>
              </a:gs>
              <a:gs pos="83000">
                <a:srgbClr val="92DCA5"/>
              </a:gs>
              <a:gs pos="100000">
                <a:srgbClr val="99FF66"/>
              </a:gs>
            </a:gsLst>
            <a:lin ang="5400000" scaled="1"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00B050"/>
                </a:solidFill>
              </a:rPr>
              <a:t>DS11 Duomenų valdymas</a:t>
            </a:r>
          </a:p>
        </p:txBody>
      </p:sp>
      <p:sp>
        <p:nvSpPr>
          <p:cNvPr id="55" name="Rounded Rectangle 54"/>
          <p:cNvSpPr/>
          <p:nvPr/>
        </p:nvSpPr>
        <p:spPr>
          <a:xfrm>
            <a:off x="6176456" y="4149080"/>
            <a:ext cx="2716024" cy="1113078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rgbClr val="FFC000"/>
              </a:gs>
              <a:gs pos="83000">
                <a:srgbClr val="F3C27B"/>
              </a:gs>
              <a:gs pos="100000">
                <a:srgbClr val="FFC000"/>
              </a:gs>
            </a:gsLst>
            <a:lin ang="5400000" scaled="1"/>
          </a:gradFill>
          <a:ln>
            <a:solidFill>
              <a:srgbClr val="E373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E37303"/>
                </a:solidFill>
              </a:rPr>
              <a:t>ME2 Vidaus kontrolės stebėsena ir vertinimas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6176456" y="5373216"/>
            <a:ext cx="2716024" cy="929600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rgbClr val="FFC000"/>
              </a:gs>
              <a:gs pos="83000">
                <a:srgbClr val="F3C27B"/>
              </a:gs>
              <a:gs pos="100000">
                <a:srgbClr val="FFC000"/>
              </a:gs>
            </a:gsLst>
            <a:lin ang="5400000" scaled="1"/>
          </a:gradFill>
          <a:ln>
            <a:solidFill>
              <a:srgbClr val="E3730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E37303"/>
                </a:solidFill>
              </a:rPr>
              <a:t>ME4 IT valdymo užtikrinimas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5536" y="6433609"/>
            <a:ext cx="84969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dirty="0" smtClean="0">
                <a:latin typeface="+mn-lt"/>
              </a:rPr>
              <a:t>AI5 ir PO4 procesuose esminių kontrolės trūkumų nenustatyta</a:t>
            </a:r>
            <a:endParaRPr lang="lt-LT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16791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267744" y="1052736"/>
            <a:ext cx="5976664" cy="720725"/>
          </a:xfrm>
        </p:spPr>
        <p:txBody>
          <a:bodyPr/>
          <a:lstStyle/>
          <a:p>
            <a:pPr eaLnBrk="1" hangingPunct="1"/>
            <a:r>
              <a:rPr lang="lt-LT" dirty="0" smtClean="0"/>
              <a:t>Strateginis planavimas – išvada</a:t>
            </a:r>
          </a:p>
        </p:txBody>
      </p:sp>
      <p:sp>
        <p:nvSpPr>
          <p:cNvPr id="10" name="Turinio vietos rezervavimo ženklas 5"/>
          <p:cNvSpPr>
            <a:spLocks noGrp="1"/>
          </p:cNvSpPr>
          <p:nvPr>
            <p:ph sz="half" idx="1"/>
          </p:nvPr>
        </p:nvSpPr>
        <p:spPr>
          <a:xfrm>
            <a:off x="395536" y="2348880"/>
            <a:ext cx="7848872" cy="4294831"/>
          </a:xfrm>
        </p:spPr>
        <p:txBody>
          <a:bodyPr/>
          <a:lstStyle/>
          <a:p>
            <a:pPr marL="0" indent="0">
              <a:buNone/>
            </a:pPr>
            <a:r>
              <a:rPr lang="lt-LT" dirty="0" smtClean="0"/>
              <a:t>1. Policijos </a:t>
            </a:r>
            <a:r>
              <a:rPr lang="lt-LT" dirty="0"/>
              <a:t>departamente įgyvendinant policijos tikslus ir uždavinius </a:t>
            </a:r>
            <a:r>
              <a:rPr lang="lt-LT" u="sng" dirty="0"/>
              <a:t>trūksta nuoseklaus </a:t>
            </a:r>
            <a:r>
              <a:rPr lang="lt-LT" u="sng" dirty="0" smtClean="0"/>
              <a:t>ir subalansuoto </a:t>
            </a:r>
            <a:r>
              <a:rPr lang="lt-LT" u="sng" dirty="0"/>
              <a:t>IT planavimo ir vystymo</a:t>
            </a:r>
            <a:r>
              <a:rPr lang="lt-LT" dirty="0"/>
              <a:t>, nes strateginio planavimo dokumentuose </a:t>
            </a:r>
            <a:r>
              <a:rPr lang="lt-LT" dirty="0" smtClean="0"/>
              <a:t>nenurodytos pagrindinės </a:t>
            </a:r>
            <a:r>
              <a:rPr lang="lt-LT" dirty="0"/>
              <a:t>IT plėtros kryptys, planuojamos kurti ar modernizuoti valstybės IS ir registrai, </a:t>
            </a:r>
            <a:r>
              <a:rPr lang="lt-LT" dirty="0" smtClean="0"/>
              <a:t>jų </a:t>
            </a:r>
            <a:r>
              <a:rPr lang="nn-NO" dirty="0" smtClean="0"/>
              <a:t>steigimo </a:t>
            </a:r>
            <a:r>
              <a:rPr lang="nn-NO" dirty="0"/>
              <a:t>prioritetai (1.1 poskyris, 11 psl.).</a:t>
            </a:r>
            <a:endParaRPr lang="lt-LT" dirty="0" smtClean="0"/>
          </a:p>
        </p:txBody>
      </p:sp>
      <p:sp>
        <p:nvSpPr>
          <p:cNvPr id="4" name="Rounded Rectangle 3"/>
          <p:cNvSpPr/>
          <p:nvPr/>
        </p:nvSpPr>
        <p:spPr>
          <a:xfrm>
            <a:off x="611560" y="1196752"/>
            <a:ext cx="1080120" cy="561723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7030A0"/>
                </a:solidFill>
              </a:rPr>
              <a:t>PO1</a:t>
            </a:r>
          </a:p>
        </p:txBody>
      </p:sp>
    </p:spTree>
    <p:extLst>
      <p:ext uri="{BB962C8B-B14F-4D97-AF65-F5344CB8AC3E}">
        <p14:creationId xmlns:p14="http://schemas.microsoft.com/office/powerpoint/2010/main" val="402292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051720" y="1052736"/>
            <a:ext cx="6984776" cy="720725"/>
          </a:xfrm>
        </p:spPr>
        <p:txBody>
          <a:bodyPr/>
          <a:lstStyle/>
          <a:p>
            <a:pPr eaLnBrk="1" hangingPunct="1"/>
            <a:r>
              <a:rPr lang="lt-LT" dirty="0" smtClean="0"/>
              <a:t>Strateginis planavimas – rekomendacija</a:t>
            </a:r>
          </a:p>
        </p:txBody>
      </p:sp>
      <p:sp>
        <p:nvSpPr>
          <p:cNvPr id="10" name="Turinio vietos rezervavimo ženklas 5"/>
          <p:cNvSpPr>
            <a:spLocks noGrp="1"/>
          </p:cNvSpPr>
          <p:nvPr>
            <p:ph sz="half" idx="1"/>
          </p:nvPr>
        </p:nvSpPr>
        <p:spPr>
          <a:xfrm>
            <a:off x="395536" y="2348880"/>
            <a:ext cx="7848872" cy="4294831"/>
          </a:xfrm>
        </p:spPr>
        <p:txBody>
          <a:bodyPr/>
          <a:lstStyle/>
          <a:p>
            <a:pPr marL="0" indent="0">
              <a:buNone/>
            </a:pPr>
            <a:r>
              <a:rPr lang="lt-LT" dirty="0" smtClean="0"/>
              <a:t>1. </a:t>
            </a:r>
            <a:r>
              <a:rPr lang="lt-LT" dirty="0"/>
              <a:t>Siekiant nuoseklaus ir kryptingo IS ir registrų tobulinimo ir atsižvelgiant į visos </a:t>
            </a:r>
            <a:r>
              <a:rPr lang="lt-LT" dirty="0" smtClean="0"/>
              <a:t>organizacijos veiklos poreikius, parengti ir patvirtinti IT strategiją ir jos pagrindu sukurti bei nuolatos</a:t>
            </a:r>
          </a:p>
          <a:p>
            <a:pPr marL="0" indent="0">
              <a:buNone/>
            </a:pPr>
            <a:r>
              <a:rPr lang="lt-LT" dirty="0" smtClean="0"/>
              <a:t>atnaujinti </a:t>
            </a:r>
            <a:r>
              <a:rPr lang="lt-LT" dirty="0"/>
              <a:t>IT plėtros </a:t>
            </a:r>
            <a:r>
              <a:rPr lang="lt-LT" dirty="0" smtClean="0"/>
              <a:t>planus</a:t>
            </a:r>
            <a:r>
              <a:rPr lang="en-US" dirty="0" smtClean="0"/>
              <a:t>.</a:t>
            </a:r>
            <a:r>
              <a:rPr lang="lt-LT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(</a:t>
            </a:r>
            <a:r>
              <a:rPr lang="lt-LT" dirty="0">
                <a:solidFill>
                  <a:srgbClr val="FF0000"/>
                </a:solidFill>
              </a:rPr>
              <a:t>2016-07-01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  <a:endParaRPr lang="lt-LT" dirty="0" smtClean="0">
              <a:solidFill>
                <a:srgbClr val="FF000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11560" y="1196752"/>
            <a:ext cx="1080120" cy="561723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7030A0"/>
                </a:solidFill>
              </a:rPr>
              <a:t>PO1</a:t>
            </a:r>
          </a:p>
        </p:txBody>
      </p:sp>
    </p:spTree>
    <p:extLst>
      <p:ext uri="{BB962C8B-B14F-4D97-AF65-F5344CB8AC3E}">
        <p14:creationId xmlns:p14="http://schemas.microsoft.com/office/powerpoint/2010/main" val="2149682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07704" y="1340767"/>
            <a:ext cx="6552728" cy="648073"/>
          </a:xfrm>
        </p:spPr>
        <p:txBody>
          <a:bodyPr/>
          <a:lstStyle/>
          <a:p>
            <a:pPr eaLnBrk="1" hangingPunct="1"/>
            <a:r>
              <a:rPr lang="lt-LT" dirty="0" smtClean="0"/>
              <a:t>Informacinė architektūra –</a:t>
            </a:r>
            <a:r>
              <a:rPr lang="en-US" dirty="0" smtClean="0"/>
              <a:t> </a:t>
            </a:r>
            <a:r>
              <a:rPr lang="lt-LT" dirty="0" err="1" smtClean="0"/>
              <a:t>išvad</a:t>
            </a:r>
            <a:r>
              <a:rPr lang="en-US" dirty="0" smtClean="0"/>
              <a:t>a</a:t>
            </a:r>
            <a:endParaRPr lang="lt-LT" dirty="0" smtClean="0"/>
          </a:p>
        </p:txBody>
      </p:sp>
      <p:sp>
        <p:nvSpPr>
          <p:cNvPr id="10" name="Turinio vietos rezervavimo ženklas 5"/>
          <p:cNvSpPr>
            <a:spLocks noGrp="1"/>
          </p:cNvSpPr>
          <p:nvPr>
            <p:ph sz="half" idx="1"/>
          </p:nvPr>
        </p:nvSpPr>
        <p:spPr>
          <a:xfrm>
            <a:off x="395536" y="2348881"/>
            <a:ext cx="8424936" cy="3600400"/>
          </a:xfrm>
        </p:spPr>
        <p:txBody>
          <a:bodyPr/>
          <a:lstStyle/>
          <a:p>
            <a:pPr marL="0" indent="0">
              <a:buNone/>
            </a:pPr>
            <a:r>
              <a:rPr lang="lt-LT" dirty="0" smtClean="0"/>
              <a:t>2. Policijos </a:t>
            </a:r>
            <a:r>
              <a:rPr lang="lt-LT" dirty="0"/>
              <a:t>departamentas </a:t>
            </a:r>
            <a:r>
              <a:rPr lang="lt-LT" u="sng" dirty="0"/>
              <a:t>neturi bendro informacijos architektūros modelio</a:t>
            </a:r>
            <a:r>
              <a:rPr lang="lt-LT" dirty="0"/>
              <a:t>, </a:t>
            </a:r>
            <a:r>
              <a:rPr lang="lt-LT" dirty="0" smtClean="0"/>
              <a:t>apibrėžiančio departamento </a:t>
            </a:r>
            <a:r>
              <a:rPr lang="lt-LT" dirty="0"/>
              <a:t>ir policijos įstaigų valdomą (sukuriamą) informaciją, jos klasifikavimo kriterijus</a:t>
            </a:r>
            <a:r>
              <a:rPr lang="lt-LT" dirty="0" smtClean="0"/>
              <a:t>, IS/registrų </a:t>
            </a:r>
            <a:r>
              <a:rPr lang="lt-LT" dirty="0"/>
              <a:t>duomenų ir technologinę architektūrą, todėl </a:t>
            </a:r>
            <a:r>
              <a:rPr lang="lt-LT" u="sng" dirty="0"/>
              <a:t>neaiški Policijos departamento IS </a:t>
            </a:r>
            <a:r>
              <a:rPr lang="lt-LT" u="sng" dirty="0" smtClean="0"/>
              <a:t>ir registrų </a:t>
            </a:r>
            <a:r>
              <a:rPr lang="lt-LT" u="sng" dirty="0"/>
              <a:t>tarpusavio sąveika, departamente ir policijos įstaigose valdomos informacijos </a:t>
            </a:r>
            <a:r>
              <a:rPr lang="lt-LT" u="sng" dirty="0" smtClean="0"/>
              <a:t>svarba ir </a:t>
            </a:r>
            <a:r>
              <a:rPr lang="lt-LT" u="sng" dirty="0"/>
              <a:t>jautrumas</a:t>
            </a:r>
            <a:r>
              <a:rPr lang="lt-LT" dirty="0"/>
              <a:t> tokios informacijos viešinimui, perdavimui ir atskleidimui (1.2 poskyris, 13 psl.).</a:t>
            </a:r>
            <a:endParaRPr lang="lt-LT" sz="2000" dirty="0"/>
          </a:p>
        </p:txBody>
      </p:sp>
      <p:sp>
        <p:nvSpPr>
          <p:cNvPr id="4" name="Rounded Rectangle 3"/>
          <p:cNvSpPr/>
          <p:nvPr/>
        </p:nvSpPr>
        <p:spPr>
          <a:xfrm>
            <a:off x="611560" y="1412776"/>
            <a:ext cx="1080120" cy="561723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7030A0"/>
                </a:solidFill>
              </a:rPr>
              <a:t>PO2</a:t>
            </a:r>
          </a:p>
        </p:txBody>
      </p:sp>
    </p:spTree>
    <p:extLst>
      <p:ext uri="{BB962C8B-B14F-4D97-AF65-F5344CB8AC3E}">
        <p14:creationId xmlns:p14="http://schemas.microsoft.com/office/powerpoint/2010/main" val="1698089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691680" y="1268115"/>
            <a:ext cx="7452320" cy="720725"/>
          </a:xfrm>
        </p:spPr>
        <p:txBody>
          <a:bodyPr/>
          <a:lstStyle/>
          <a:p>
            <a:pPr eaLnBrk="1" hangingPunct="1"/>
            <a:r>
              <a:rPr lang="lt-LT" dirty="0" smtClean="0"/>
              <a:t>Informacinė architektūra – rekomendacija</a:t>
            </a:r>
          </a:p>
        </p:txBody>
      </p:sp>
      <p:sp>
        <p:nvSpPr>
          <p:cNvPr id="10" name="Turinio vietos rezervavimo ženklas 5"/>
          <p:cNvSpPr>
            <a:spLocks noGrp="1"/>
          </p:cNvSpPr>
          <p:nvPr>
            <p:ph sz="half" idx="1"/>
          </p:nvPr>
        </p:nvSpPr>
        <p:spPr>
          <a:xfrm>
            <a:off x="354842" y="2348880"/>
            <a:ext cx="8609646" cy="4294831"/>
          </a:xfrm>
        </p:spPr>
        <p:txBody>
          <a:bodyPr/>
          <a:lstStyle/>
          <a:p>
            <a:pPr marL="0" indent="0">
              <a:buNone/>
            </a:pPr>
            <a:r>
              <a:rPr lang="lt-LT" dirty="0" smtClean="0"/>
              <a:t>2. Sudaryti </a:t>
            </a:r>
            <a:r>
              <a:rPr lang="lt-LT" dirty="0"/>
              <a:t>informacijos architektūros modelį, apimantį Policijos departamento ir </a:t>
            </a:r>
            <a:r>
              <a:rPr lang="lt-LT" dirty="0" smtClean="0"/>
              <a:t>policijos </a:t>
            </a:r>
            <a:r>
              <a:rPr lang="nl-NL" dirty="0" smtClean="0"/>
              <a:t>įstaigų valdomos</a:t>
            </a:r>
            <a:r>
              <a:rPr lang="lt-LT" dirty="0" smtClean="0"/>
              <a:t> </a:t>
            </a:r>
            <a:r>
              <a:rPr lang="nl-NL" dirty="0" smtClean="0"/>
              <a:t>informacijos,</a:t>
            </a:r>
            <a:r>
              <a:rPr lang="lt-LT" dirty="0" smtClean="0"/>
              <a:t> </a:t>
            </a:r>
            <a:r>
              <a:rPr lang="nl-NL" dirty="0" smtClean="0"/>
              <a:t>IS/registrų </a:t>
            </a:r>
            <a:r>
              <a:rPr lang="nl-NL" dirty="0"/>
              <a:t>duomenų bei </a:t>
            </a:r>
            <a:r>
              <a:rPr lang="nl-NL" dirty="0" smtClean="0"/>
              <a:t>technologinę</a:t>
            </a:r>
            <a:r>
              <a:rPr lang="lt-LT" dirty="0" smtClean="0"/>
              <a:t> </a:t>
            </a:r>
            <a:r>
              <a:rPr lang="nl-NL" dirty="0" smtClean="0"/>
              <a:t>architektūrą</a:t>
            </a:r>
            <a:r>
              <a:rPr lang="nl-NL" dirty="0"/>
              <a:t>, </a:t>
            </a:r>
            <a:r>
              <a:rPr lang="nl-NL" dirty="0" smtClean="0"/>
              <a:t>nurodant</a:t>
            </a:r>
            <a:r>
              <a:rPr lang="lt-LT" dirty="0" smtClean="0"/>
              <a:t> kiekvienos </a:t>
            </a:r>
            <a:r>
              <a:rPr lang="lt-LT" dirty="0"/>
              <a:t>sudedamosios </a:t>
            </a:r>
            <a:r>
              <a:rPr lang="lt-LT" dirty="0" smtClean="0"/>
              <a:t>dalies komponentus </a:t>
            </a:r>
            <a:r>
              <a:rPr lang="lt-LT" dirty="0"/>
              <a:t>(naudojamos technologijas, duomenis</a:t>
            </a:r>
            <a:r>
              <a:rPr lang="lt-LT" dirty="0" smtClean="0"/>
              <a:t>, duomenų </a:t>
            </a:r>
            <a:r>
              <a:rPr lang="lt-LT" dirty="0"/>
              <a:t>srautus tarp išorinių ir vidinių IS</a:t>
            </a:r>
            <a:r>
              <a:rPr lang="lt-LT" dirty="0" smtClean="0"/>
              <a:t>)</a:t>
            </a:r>
            <a:r>
              <a:rPr lang="en-US" dirty="0" smtClean="0"/>
              <a:t>. </a:t>
            </a:r>
            <a:r>
              <a:rPr lang="en-US" dirty="0" smtClean="0">
                <a:solidFill>
                  <a:srgbClr val="FF0000"/>
                </a:solidFill>
              </a:rPr>
              <a:t>(</a:t>
            </a:r>
            <a:r>
              <a:rPr lang="lt-LT" dirty="0">
                <a:solidFill>
                  <a:srgbClr val="FF0000"/>
                </a:solidFill>
              </a:rPr>
              <a:t>2016-12-21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  <a:endParaRPr lang="lt-LT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lt-LT" dirty="0" smtClean="0"/>
          </a:p>
        </p:txBody>
      </p:sp>
      <p:sp>
        <p:nvSpPr>
          <p:cNvPr id="4" name="Rounded Rectangle 3"/>
          <p:cNvSpPr/>
          <p:nvPr/>
        </p:nvSpPr>
        <p:spPr>
          <a:xfrm>
            <a:off x="611560" y="1427117"/>
            <a:ext cx="1080120" cy="561723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7030A0"/>
                </a:solidFill>
              </a:rPr>
              <a:t>PO2</a:t>
            </a:r>
          </a:p>
        </p:txBody>
      </p:sp>
    </p:spTree>
    <p:extLst>
      <p:ext uri="{BB962C8B-B14F-4D97-AF65-F5344CB8AC3E}">
        <p14:creationId xmlns:p14="http://schemas.microsoft.com/office/powerpoint/2010/main" val="695944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712" y="1124744"/>
            <a:ext cx="7056784" cy="720725"/>
          </a:xfrm>
        </p:spPr>
        <p:txBody>
          <a:bodyPr/>
          <a:lstStyle/>
          <a:p>
            <a:pPr eaLnBrk="1" hangingPunct="1"/>
            <a:r>
              <a:rPr lang="lt-LT" dirty="0" smtClean="0"/>
              <a:t>Informacinių sistemų sauga –išvados (1)</a:t>
            </a:r>
          </a:p>
        </p:txBody>
      </p:sp>
      <p:sp>
        <p:nvSpPr>
          <p:cNvPr id="10" name="Turinio vietos rezervavimo ženklas 5"/>
          <p:cNvSpPr>
            <a:spLocks noGrp="1"/>
          </p:cNvSpPr>
          <p:nvPr>
            <p:ph sz="half" idx="1"/>
          </p:nvPr>
        </p:nvSpPr>
        <p:spPr>
          <a:xfrm>
            <a:off x="395536" y="2348880"/>
            <a:ext cx="8496944" cy="4320479"/>
          </a:xfrm>
        </p:spPr>
        <p:txBody>
          <a:bodyPr/>
          <a:lstStyle/>
          <a:p>
            <a:pPr marL="0" indent="0">
              <a:buNone/>
            </a:pPr>
            <a:r>
              <a:rPr lang="lt-LT" dirty="0" smtClean="0"/>
              <a:t>3. Policijos </a:t>
            </a:r>
            <a:r>
              <a:rPr lang="lt-LT" dirty="0"/>
              <a:t>departamentas neužtikrina teisės aktuose ir procedūrose nustatytų reikalavimų </a:t>
            </a:r>
            <a:r>
              <a:rPr lang="lt-LT" dirty="0" smtClean="0"/>
              <a:t>dėl informacinių </a:t>
            </a:r>
            <a:r>
              <a:rPr lang="lt-LT" dirty="0"/>
              <a:t>išteklių saugos ir duomenų valdymo:</a:t>
            </a:r>
          </a:p>
          <a:p>
            <a:pPr marL="0" indent="0">
              <a:buNone/>
            </a:pPr>
            <a:r>
              <a:rPr lang="lt-LT" dirty="0"/>
              <a:t>3.1. Policijos departamente patvirtinta tvarka, nustatanti galimų grėsmių ir rizikos </a:t>
            </a:r>
            <a:r>
              <a:rPr lang="lt-LT" dirty="0" smtClean="0"/>
              <a:t>veiksnių policijos </a:t>
            </a:r>
            <a:r>
              <a:rPr lang="lt-LT" dirty="0"/>
              <a:t>IS analizavimo, stebėjimo ir vertinimo procedūras, bet jos nesilaikoma</a:t>
            </a:r>
            <a:r>
              <a:rPr lang="lt-LT" dirty="0" smtClean="0"/>
              <a:t>,</a:t>
            </a:r>
            <a:r>
              <a:rPr lang="lt-LT" u="sng" dirty="0" smtClean="0"/>
              <a:t> neatliekami </a:t>
            </a:r>
            <a:r>
              <a:rPr lang="lt-LT" u="sng" dirty="0"/>
              <a:t>saugos atitikties vertinimai teisės aktų nustatytu periodu</a:t>
            </a:r>
            <a:r>
              <a:rPr lang="lt-LT" dirty="0"/>
              <a:t>, todėl </a:t>
            </a:r>
            <a:r>
              <a:rPr lang="lt-LT" dirty="0" smtClean="0"/>
              <a:t>netaikomos tinkamos </a:t>
            </a:r>
            <a:r>
              <a:rPr lang="lt-LT" dirty="0"/>
              <a:t>kontrolės priemonės nustatytai rizikai valdyti, </a:t>
            </a:r>
            <a:r>
              <a:rPr lang="lt-LT" dirty="0" smtClean="0"/>
              <a:t> </a:t>
            </a:r>
            <a:r>
              <a:rPr lang="lt-LT" u="sng" dirty="0" smtClean="0"/>
              <a:t>neįsitikinama</a:t>
            </a:r>
            <a:r>
              <a:rPr lang="lt-LT" u="sng" dirty="0"/>
              <a:t>, ar </a:t>
            </a:r>
            <a:r>
              <a:rPr lang="lt-LT" u="sng" dirty="0" smtClean="0"/>
              <a:t>parinktos pakankamos </a:t>
            </a:r>
            <a:r>
              <a:rPr lang="lt-LT" u="sng" dirty="0"/>
              <a:t>saugos priemonės ir nevertinama, kaip jų laikomasi </a:t>
            </a:r>
            <a:r>
              <a:rPr lang="lt-LT" dirty="0"/>
              <a:t>(1.3 poskyris, 14 psl.).</a:t>
            </a:r>
            <a:endParaRPr lang="lt-LT" dirty="0" smtClean="0"/>
          </a:p>
          <a:p>
            <a:pPr marL="0" indent="0">
              <a:buNone/>
            </a:pPr>
            <a:endParaRPr lang="lt-LT" sz="2000" dirty="0"/>
          </a:p>
        </p:txBody>
      </p:sp>
      <p:sp>
        <p:nvSpPr>
          <p:cNvPr id="5" name="Rounded Rectangle 4"/>
          <p:cNvSpPr/>
          <p:nvPr/>
        </p:nvSpPr>
        <p:spPr>
          <a:xfrm>
            <a:off x="611560" y="1368477"/>
            <a:ext cx="1080120" cy="548355"/>
          </a:xfrm>
          <a:prstGeom prst="roundRect">
            <a:avLst/>
          </a:prstGeom>
          <a:gradFill>
            <a:gsLst>
              <a:gs pos="0">
                <a:schemeClr val="bg1"/>
              </a:gs>
              <a:gs pos="74000">
                <a:srgbClr val="92D050"/>
              </a:gs>
              <a:gs pos="83000">
                <a:srgbClr val="92DCA5"/>
              </a:gs>
              <a:gs pos="100000">
                <a:srgbClr val="99FF66"/>
              </a:gs>
            </a:gsLst>
            <a:lin ang="5400000" scaled="1"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2400" dirty="0" smtClean="0">
                <a:solidFill>
                  <a:srgbClr val="00B050"/>
                </a:solidFill>
              </a:rPr>
              <a:t>DS5</a:t>
            </a:r>
          </a:p>
        </p:txBody>
      </p:sp>
    </p:spTree>
    <p:extLst>
      <p:ext uri="{BB962C8B-B14F-4D97-AF65-F5344CB8AC3E}">
        <p14:creationId xmlns:p14="http://schemas.microsoft.com/office/powerpoint/2010/main" val="329727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K pateiktis">
  <a:themeElements>
    <a:clrScheme name="VK pateiktis 1">
      <a:dk1>
        <a:srgbClr val="000000"/>
      </a:dk1>
      <a:lt1>
        <a:srgbClr val="FFFFFF"/>
      </a:lt1>
      <a:dk2>
        <a:srgbClr val="004B7E"/>
      </a:dk2>
      <a:lt2>
        <a:srgbClr val="FFFFFF"/>
      </a:lt2>
      <a:accent1>
        <a:srgbClr val="5C4776"/>
      </a:accent1>
      <a:accent2>
        <a:srgbClr val="6C548A"/>
      </a:accent2>
      <a:accent3>
        <a:srgbClr val="FFFFFF"/>
      </a:accent3>
      <a:accent4>
        <a:srgbClr val="000000"/>
      </a:accent4>
      <a:accent5>
        <a:srgbClr val="B5B1BD"/>
      </a:accent5>
      <a:accent6>
        <a:srgbClr val="614B7D"/>
      </a:accent6>
      <a:hlink>
        <a:srgbClr val="7A5F9A"/>
      </a:hlink>
      <a:folHlink>
        <a:srgbClr val="9480AE"/>
      </a:folHlink>
    </a:clrScheme>
    <a:fontScheme name="VK pateiktis">
      <a:majorFont>
        <a:latin typeface="Arial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K pateiktis 1">
        <a:dk1>
          <a:srgbClr val="000000"/>
        </a:dk1>
        <a:lt1>
          <a:srgbClr val="FFFFFF"/>
        </a:lt1>
        <a:dk2>
          <a:srgbClr val="004B7E"/>
        </a:dk2>
        <a:lt2>
          <a:srgbClr val="FFFFFF"/>
        </a:lt2>
        <a:accent1>
          <a:srgbClr val="5C4776"/>
        </a:accent1>
        <a:accent2>
          <a:srgbClr val="6C548A"/>
        </a:accent2>
        <a:accent3>
          <a:srgbClr val="FFFFFF"/>
        </a:accent3>
        <a:accent4>
          <a:srgbClr val="000000"/>
        </a:accent4>
        <a:accent5>
          <a:srgbClr val="B5B1BD"/>
        </a:accent5>
        <a:accent6>
          <a:srgbClr val="614B7D"/>
        </a:accent6>
        <a:hlink>
          <a:srgbClr val="7A5F9A"/>
        </a:hlink>
        <a:folHlink>
          <a:srgbClr val="9480A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K pateiktis 2">
        <a:dk1>
          <a:srgbClr val="000000"/>
        </a:dk1>
        <a:lt1>
          <a:srgbClr val="FFFFFF"/>
        </a:lt1>
        <a:dk2>
          <a:srgbClr val="004B7E"/>
        </a:dk2>
        <a:lt2>
          <a:srgbClr val="FFFFFF"/>
        </a:lt2>
        <a:accent1>
          <a:srgbClr val="B66D31"/>
        </a:accent1>
        <a:accent2>
          <a:srgbClr val="D37F3A"/>
        </a:accent2>
        <a:accent3>
          <a:srgbClr val="FFFFFF"/>
        </a:accent3>
        <a:accent4>
          <a:srgbClr val="000000"/>
        </a:accent4>
        <a:accent5>
          <a:srgbClr val="D7BAAD"/>
        </a:accent5>
        <a:accent6>
          <a:srgbClr val="BF7234"/>
        </a:accent6>
        <a:hlink>
          <a:srgbClr val="EC9242"/>
        </a:hlink>
        <a:folHlink>
          <a:srgbClr val="F8A56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7408</TotalTime>
  <Words>2363</Words>
  <Application>Microsoft Office PowerPoint</Application>
  <PresentationFormat>On-screen Show (4:3)</PresentationFormat>
  <Paragraphs>234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Arial</vt:lpstr>
      <vt:lpstr>Calibri</vt:lpstr>
      <vt:lpstr>Comic Sans MS</vt:lpstr>
      <vt:lpstr>Tahoma</vt:lpstr>
      <vt:lpstr>Times New Roman</vt:lpstr>
      <vt:lpstr>VK pateiktis</vt:lpstr>
      <vt:lpstr>POLICIJOS INFORMACINIŲ IŠTEKLIŲ VALDYMAS</vt:lpstr>
      <vt:lpstr>Trumpai apie auditą</vt:lpstr>
      <vt:lpstr>IT valdymo procesų erdvė – COBIT 4.1 procesai</vt:lpstr>
      <vt:lpstr>Audito apimtis – pasirinkti COBIT 4.1 procesai</vt:lpstr>
      <vt:lpstr>Strateginis planavimas – išvada</vt:lpstr>
      <vt:lpstr>Strateginis planavimas – rekomendacija</vt:lpstr>
      <vt:lpstr>Informacinė architektūra – išvada</vt:lpstr>
      <vt:lpstr>Informacinė architektūra – rekomendacija</vt:lpstr>
      <vt:lpstr>Informacinių sistemų sauga –išvados (1)</vt:lpstr>
      <vt:lpstr>Informacinių sistemų sauga išvados – (2)</vt:lpstr>
      <vt:lpstr>Informacinių sistemų sauga – išvados (3)</vt:lpstr>
      <vt:lpstr>Duomenų valdymas ir IS sauga – išvados (4)</vt:lpstr>
      <vt:lpstr>Informacinių sistemų sauga – rekomendacijos (1)</vt:lpstr>
      <vt:lpstr>Informacinių sistemų sauga – rekomendacijos (2)</vt:lpstr>
      <vt:lpstr>Duomenų valdymas – rekomendacijos (3)</vt:lpstr>
      <vt:lpstr>Informacinių sistemų sauga – įslaptintos informacijos tvarkymas</vt:lpstr>
      <vt:lpstr>Pokyčių valdymas – reikalavimai</vt:lpstr>
      <vt:lpstr>Pokyčių valdymas – išvada</vt:lpstr>
      <vt:lpstr>Pokyčių valdymas – rekomendacija</vt:lpstr>
      <vt:lpstr>Vidaus kontrolė – išvada</vt:lpstr>
      <vt:lpstr>Vidaus kontrolė – rekomendacija</vt:lpstr>
      <vt:lpstr>IT valdymo užtikrinimas – geroji praktika</vt:lpstr>
      <vt:lpstr>IT valdymo užtikrinimas – išvada</vt:lpstr>
      <vt:lpstr>IT valdymo užtikrinimas – rekomendacija</vt:lpstr>
      <vt:lpstr>Projektų valdymas – geroji praktika</vt:lpstr>
      <vt:lpstr>Sprendimų ir pokyčių diegimas ir akreditavimas – reikalavimai (1)</vt:lpstr>
      <vt:lpstr>Sprendimų ir pokyčių diegimas ir akreditavimas – reikalavimai (2)</vt:lpstr>
      <vt:lpstr>Projektų valdymas – išvados (1)</vt:lpstr>
      <vt:lpstr>Projektų valdymas – išvados (2)</vt:lpstr>
      <vt:lpstr>Projektų valdymas – išvados (3)</vt:lpstr>
      <vt:lpstr>Projektų valdymas – išvados (4)</vt:lpstr>
      <vt:lpstr>Projektų valdymas – rekomendacijos</vt:lpstr>
      <vt:lpstr>Policijos departamento IS vidaus kontrolės brandos lygis</vt:lpstr>
      <vt:lpstr>Rekomendacijų įgyvendinimo planas</vt:lpstr>
      <vt:lpstr>Klausimai?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Prezentacijos pavadinimas</dc:title>
  <dc:creator>ibalzekaite;dainius.jakimavicius@vkontrole.lt</dc:creator>
  <cp:lastModifiedBy>Dainius Jakimavičius</cp:lastModifiedBy>
  <cp:revision>271</cp:revision>
  <dcterms:created xsi:type="dcterms:W3CDTF">2009-11-19T07:44:42Z</dcterms:created>
  <dcterms:modified xsi:type="dcterms:W3CDTF">2015-12-01T10:44:35Z</dcterms:modified>
</cp:coreProperties>
</file>